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80"/>
  </p:notesMasterIdLst>
  <p:handoutMasterIdLst>
    <p:handoutMasterId r:id="rId81"/>
  </p:handoutMasterIdLst>
  <p:sldIdLst>
    <p:sldId id="256" r:id="rId2"/>
    <p:sldId id="326" r:id="rId3"/>
    <p:sldId id="257" r:id="rId4"/>
    <p:sldId id="323" r:id="rId5"/>
    <p:sldId id="258" r:id="rId6"/>
    <p:sldId id="259" r:id="rId7"/>
    <p:sldId id="260" r:id="rId8"/>
    <p:sldId id="307" r:id="rId9"/>
    <p:sldId id="330" r:id="rId10"/>
    <p:sldId id="322" r:id="rId11"/>
    <p:sldId id="298" r:id="rId12"/>
    <p:sldId id="303" r:id="rId13"/>
    <p:sldId id="331" r:id="rId14"/>
    <p:sldId id="262" r:id="rId15"/>
    <p:sldId id="308" r:id="rId16"/>
    <p:sldId id="263" r:id="rId17"/>
    <p:sldId id="324" r:id="rId18"/>
    <p:sldId id="328" r:id="rId19"/>
    <p:sldId id="329" r:id="rId20"/>
    <p:sldId id="333" r:id="rId21"/>
    <p:sldId id="264" r:id="rId22"/>
    <p:sldId id="325" r:id="rId23"/>
    <p:sldId id="311" r:id="rId24"/>
    <p:sldId id="321" r:id="rId25"/>
    <p:sldId id="266" r:id="rId26"/>
    <p:sldId id="312" r:id="rId27"/>
    <p:sldId id="313" r:id="rId28"/>
    <p:sldId id="314" r:id="rId29"/>
    <p:sldId id="267" r:id="rId30"/>
    <p:sldId id="261" r:id="rId31"/>
    <p:sldId id="315" r:id="rId32"/>
    <p:sldId id="316" r:id="rId33"/>
    <p:sldId id="276" r:id="rId34"/>
    <p:sldId id="297" r:id="rId35"/>
    <p:sldId id="299" r:id="rId36"/>
    <p:sldId id="290" r:id="rId37"/>
    <p:sldId id="273" r:id="rId38"/>
    <p:sldId id="327" r:id="rId39"/>
    <p:sldId id="296" r:id="rId40"/>
    <p:sldId id="268" r:id="rId41"/>
    <p:sldId id="269" r:id="rId42"/>
    <p:sldId id="270" r:id="rId43"/>
    <p:sldId id="271" r:id="rId44"/>
    <p:sldId id="272" r:id="rId45"/>
    <p:sldId id="274" r:id="rId46"/>
    <p:sldId id="275" r:id="rId47"/>
    <p:sldId id="309" r:id="rId48"/>
    <p:sldId id="310" r:id="rId49"/>
    <p:sldId id="281" r:id="rId50"/>
    <p:sldId id="282" r:id="rId51"/>
    <p:sldId id="283" r:id="rId52"/>
    <p:sldId id="284" r:id="rId53"/>
    <p:sldId id="285" r:id="rId54"/>
    <p:sldId id="287" r:id="rId55"/>
    <p:sldId id="288" r:id="rId56"/>
    <p:sldId id="291" r:id="rId57"/>
    <p:sldId id="304" r:id="rId58"/>
    <p:sldId id="277" r:id="rId59"/>
    <p:sldId id="278" r:id="rId60"/>
    <p:sldId id="279" r:id="rId61"/>
    <p:sldId id="280" r:id="rId62"/>
    <p:sldId id="286" r:id="rId63"/>
    <p:sldId id="320" r:id="rId64"/>
    <p:sldId id="317" r:id="rId65"/>
    <p:sldId id="318" r:id="rId66"/>
    <p:sldId id="319" r:id="rId67"/>
    <p:sldId id="334" r:id="rId68"/>
    <p:sldId id="289" r:id="rId69"/>
    <p:sldId id="292" r:id="rId70"/>
    <p:sldId id="300" r:id="rId71"/>
    <p:sldId id="294" r:id="rId72"/>
    <p:sldId id="293" r:id="rId73"/>
    <p:sldId id="301" r:id="rId74"/>
    <p:sldId id="295" r:id="rId75"/>
    <p:sldId id="302" r:id="rId76"/>
    <p:sldId id="332" r:id="rId77"/>
    <p:sldId id="305" r:id="rId78"/>
    <p:sldId id="306" r:id="rId7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DDD9F2E-B74B-4EE9-96EF-11D214D7D5BF}">
          <p14:sldIdLst>
            <p14:sldId id="256"/>
            <p14:sldId id="326"/>
            <p14:sldId id="257"/>
          </p14:sldIdLst>
        </p14:section>
        <p14:section name="Intro" id="{03935420-0D03-4091-B4C3-8C2B856A3F64}">
          <p14:sldIdLst>
            <p14:sldId id="323"/>
            <p14:sldId id="258"/>
            <p14:sldId id="259"/>
            <p14:sldId id="260"/>
            <p14:sldId id="307"/>
            <p14:sldId id="330"/>
            <p14:sldId id="322"/>
            <p14:sldId id="298"/>
            <p14:sldId id="303"/>
            <p14:sldId id="331"/>
          </p14:sldIdLst>
        </p14:section>
        <p14:section name="Empirical studies" id="{7EE24247-4D4D-4258-BFB8-CBC5E1AE1F9F}">
          <p14:sldIdLst>
            <p14:sldId id="262"/>
            <p14:sldId id="308"/>
            <p14:sldId id="263"/>
            <p14:sldId id="324"/>
            <p14:sldId id="328"/>
            <p14:sldId id="329"/>
            <p14:sldId id="333"/>
            <p14:sldId id="264"/>
            <p14:sldId id="325"/>
            <p14:sldId id="311"/>
            <p14:sldId id="321"/>
            <p14:sldId id="266"/>
            <p14:sldId id="312"/>
            <p14:sldId id="313"/>
            <p14:sldId id="314"/>
            <p14:sldId id="267"/>
            <p14:sldId id="261"/>
            <p14:sldId id="315"/>
            <p14:sldId id="316"/>
          </p14:sldIdLst>
        </p14:section>
        <p14:section name="Running experiments" id="{3AAB1129-1FBF-409F-8F59-634E1EC66AEE}">
          <p14:sldIdLst>
            <p14:sldId id="276"/>
            <p14:sldId id="297"/>
            <p14:sldId id="299"/>
            <p14:sldId id="290"/>
            <p14:sldId id="273"/>
          </p14:sldIdLst>
        </p14:section>
        <p14:section name="Studies" id="{6FDFF9D3-FEF1-425C-9B1D-D00DF06BF899}">
          <p14:sldIdLst>
            <p14:sldId id="327"/>
            <p14:sldId id="296"/>
            <p14:sldId id="268"/>
            <p14:sldId id="269"/>
            <p14:sldId id="270"/>
            <p14:sldId id="271"/>
            <p14:sldId id="272"/>
            <p14:sldId id="274"/>
            <p14:sldId id="275"/>
            <p14:sldId id="309"/>
            <p14:sldId id="310"/>
            <p14:sldId id="281"/>
            <p14:sldId id="282"/>
            <p14:sldId id="283"/>
            <p14:sldId id="284"/>
            <p14:sldId id="285"/>
            <p14:sldId id="287"/>
            <p14:sldId id="288"/>
            <p14:sldId id="291"/>
            <p14:sldId id="304"/>
          </p14:sldIdLst>
        </p14:section>
        <p14:section name="eye-tracking" id="{B8EBE894-31D9-4829-A432-9BF2235CCB11}">
          <p14:sldIdLst>
            <p14:sldId id="277"/>
            <p14:sldId id="278"/>
            <p14:sldId id="279"/>
            <p14:sldId id="280"/>
            <p14:sldId id="286"/>
          </p14:sldIdLst>
        </p14:section>
        <p14:section name="Accessibility" id="{C9647832-E378-43F1-81F8-31703A77FDA7}">
          <p14:sldIdLst>
            <p14:sldId id="320"/>
            <p14:sldId id="317"/>
            <p14:sldId id="318"/>
            <p14:sldId id="319"/>
            <p14:sldId id="334"/>
          </p14:sldIdLst>
        </p14:section>
        <p14:section name="visual inference" id="{0F1A2873-CBF1-4048-A1ED-410BE7D45A47}">
          <p14:sldIdLst>
            <p14:sldId id="289"/>
            <p14:sldId id="292"/>
            <p14:sldId id="300"/>
            <p14:sldId id="294"/>
            <p14:sldId id="293"/>
            <p14:sldId id="301"/>
            <p14:sldId id="295"/>
            <p14:sldId id="302"/>
            <p14:sldId id="332"/>
            <p14:sldId id="305"/>
            <p14:sldId id="30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3F2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33" autoAdjust="0"/>
    <p:restoredTop sz="94660"/>
  </p:normalViewPr>
  <p:slideViewPr>
    <p:cSldViewPr>
      <p:cViewPr varScale="1">
        <p:scale>
          <a:sx n="110" d="100"/>
          <a:sy n="110" d="100"/>
        </p:scale>
        <p:origin x="1428" y="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9498"/>
    </p:cViewPr>
  </p:sorterViewPr>
  <p:notesViewPr>
    <p:cSldViewPr>
      <p:cViewPr varScale="1">
        <p:scale>
          <a:sx n="87" d="100"/>
          <a:sy n="87" d="100"/>
        </p:scale>
        <p:origin x="-2040" y="-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notesMaster" Target="notesMasters/notesMaster1.xml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BD4FA9-F3CE-45B3-A980-C331C6F1EF65}" type="datetimeFigureOut">
              <a:rPr lang="en-US" smtClean="0"/>
              <a:t>2/15/2024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CD5E95-8CAD-4274-BFFA-CD87442DEA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7690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5ED2E86-93E5-4EB3-A776-C5F0F4B2C80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5FAE812-4ADF-4B30-BD2C-2655E81A7C70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C035F0-0FEE-4E6C-B856-DE4E4105BBDE}" type="datetimeFigureOut">
              <a:rPr lang="en-US" smtClean="0"/>
              <a:t>2/15/2024</a:t>
            </a:fld>
            <a:endParaRPr 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3423EF95-D773-405D-A107-EE28203586D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E4E0697B-BA66-41F6-B4D7-01F2DA8CA49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09D85A-53E8-4CBF-B233-40F5E4B69CA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A4F1F3-5794-4DB1-8B1A-0AEA9F1460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A477CE-9CDA-4631-8D93-51587CACBA39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C63C5B-C5B9-471A-983E-B265F92D5EA2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6897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solidFill>
            <a:srgbClr val="002060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D3657-2200-4D14-82C0-10C39B0F0F06}" type="datetime1">
              <a:rPr lang="en-US" smtClean="0"/>
              <a:t>2/15/2024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663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BAF55-A85E-4993-914E-FC1E5AA7DF24}" type="datetime1">
              <a:rPr lang="en-US" smtClean="0"/>
              <a:t>2/15/2024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1866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816E07-E1DB-44A4-A5E5-9F4B54E8C933}" type="datetime1">
              <a:rPr lang="en-US" smtClean="0"/>
              <a:t>2/15/2024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1791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SzPct val="120000"/>
              <a:defRPr sz="2800"/>
            </a:lvl1pPr>
            <a:lvl2pPr>
              <a:defRPr sz="2400"/>
            </a:lvl2pPr>
            <a:lvl3pPr marL="1143000" indent="-228600">
              <a:buClr>
                <a:srgbClr val="00B0F0"/>
              </a:buClr>
              <a:buSzPct val="110000"/>
              <a:buFont typeface="Arial" panose="020B0604020202020204" pitchFamily="34" charset="0"/>
              <a:buChar char="•"/>
              <a:defRPr sz="20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1AD17-B813-4477-8AFE-B1860CC59113}" type="datetime1">
              <a:rPr lang="en-US" smtClean="0"/>
              <a:t>2/15/2024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5579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75C0D-5C9E-48CC-8D31-F42D19FA8F7A}" type="datetime1">
              <a:rPr lang="en-US" smtClean="0"/>
              <a:t>2/15/2024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219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43000"/>
            <a:ext cx="4038600" cy="5105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3000"/>
            <a:ext cx="4038600" cy="5105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57551-0F2B-4F09-86FD-F7994CE83DC5}" type="datetime1">
              <a:rPr lang="en-US" smtClean="0"/>
              <a:t>2/15/2024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7015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9D2B2-4200-46B9-96C3-02A55D5FAA00}" type="datetime1">
              <a:rPr lang="en-US" smtClean="0"/>
              <a:t>2/15/2024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8767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FF7722-74E8-497F-A072-89677A2C2373}" type="datetime1">
              <a:rPr lang="en-US" smtClean="0"/>
              <a:t>2/15/2024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3631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6212E-B46B-426F-AE59-AA326827D9E0}" type="datetime1">
              <a:rPr lang="en-US" smtClean="0"/>
              <a:t>2/15/2024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6946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B81E8-09EA-4684-A39F-38DE1E49D20C}" type="datetime1">
              <a:rPr lang="en-US" smtClean="0"/>
              <a:t>2/15/2024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1098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5CC5F-056C-4047-9A5C-9F5B4BED129B}" type="datetime1">
              <a:rPr lang="en-US" smtClean="0"/>
              <a:t>2/15/2024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9378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  <a:prstGeom prst="rect">
            <a:avLst/>
          </a:prstGeom>
          <a:solidFill>
            <a:srgbClr val="002060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43000"/>
            <a:ext cx="8229600" cy="5105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171053-07BD-4A17-AC24-0A22EAA36098}" type="datetime1">
              <a:rPr lang="en-US" smtClean="0"/>
              <a:t>2/15/2024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4294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rgbClr val="0070C0"/>
        </a:buClr>
        <a:buSzPct val="115000"/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Clr>
          <a:srgbClr val="FF0000"/>
        </a:buClr>
        <a:buSzPct val="110000"/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hyperlink" Target="https://friendly.github.io/6135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archev.com/en/two-of-the-major-fx-drivers-have-been-removed-whats-next/" TargetMode="External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chandoo.org/wp/customer-service-dashboard/" TargetMode="External"/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ns.nyu.edu/~david/courses/perception/lecturenotes/psychophysics/psychophysics.html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doi.org/10.1186/s41235-022-00460-z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neuropsychology.github.io/psycho.R/2018/03/29/SDT.html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bbpconnect.com.au/event/ozav-seminar-on-human-factors/2020-12-16/" TargetMode="Externa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16/S0896-6273(01)00392-0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doi.org/10.1007/s00426-020-01456-4" TargetMode="Externa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2.png"/><Relationship Id="rId4" Type="http://schemas.openxmlformats.org/officeDocument/2006/relationships/hyperlink" Target="https://santhoshsoundar.blog/power-law/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07/978-0-387-84849-5_1" TargetMode="External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wmf"/><Relationship Id="rId3" Type="http://schemas.openxmlformats.org/officeDocument/2006/relationships/oleObject" Target="../embeddings/oleObject2.bin"/><Relationship Id="rId7" Type="http://schemas.openxmlformats.org/officeDocument/2006/relationships/oleObject" Target="../embeddings/oleObject4.bin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8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37.w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hyperlink" Target="http://psychtoolbox.org/" TargetMode="External"/><Relationship Id="rId7" Type="http://schemas.openxmlformats.org/officeDocument/2006/relationships/image" Target="../media/image47.png"/><Relationship Id="rId2" Type="http://schemas.openxmlformats.org/officeDocument/2006/relationships/hyperlink" Target="https://pstnet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hyperlink" Target="http://www.psychopy.org/" TargetMode="External"/><Relationship Id="rId9" Type="http://schemas.openxmlformats.org/officeDocument/2006/relationships/image" Target="../media/image4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5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sychopy.org/" TargetMode="External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6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2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doi.org/10.1016/j.jarmac.2020.10.002" TargetMode="Externa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7" Type="http://schemas.openxmlformats.org/officeDocument/2006/relationships/hyperlink" Target="https://digitalcommons.usu.edu/gradreports/787" TargetMode="External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rdrr.io/cran/emov/" TargetMode="External"/><Relationship Id="rId5" Type="http://schemas.openxmlformats.org/officeDocument/2006/relationships/hyperlink" Target="https://cran.r-project.org/package=gazepath" TargetMode="External"/><Relationship Id="rId4" Type="http://schemas.openxmlformats.org/officeDocument/2006/relationships/hyperlink" Target="https://cran.r-project.org/package=saccades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://vis.csail.mit.edu/pubs/vis-text-model" TargetMode="External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hyperlink" Target="https://rdrr.io/cran/BrailleR/f/vignettes/BrailleR.Rmd" TargetMode="Externa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276600"/>
            <a:ext cx="7772400" cy="1470025"/>
          </a:xfrm>
        </p:spPr>
        <p:txBody>
          <a:bodyPr/>
          <a:lstStyle/>
          <a:p>
            <a:r>
              <a:rPr lang="en-US" dirty="0"/>
              <a:t>Human Factors Research:</a:t>
            </a:r>
            <a:br>
              <a:rPr lang="en-US" dirty="0"/>
            </a:br>
            <a:r>
              <a:rPr lang="en-US" dirty="0"/>
              <a:t>How to tell what works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876800"/>
            <a:ext cx="6400800" cy="15240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Michael Friendly</a:t>
            </a:r>
          </a:p>
          <a:p>
            <a:r>
              <a:rPr lang="en-US" dirty="0"/>
              <a:t>Psych 6135</a:t>
            </a:r>
          </a:p>
          <a:p>
            <a:pPr lvl="0"/>
            <a:r>
              <a:rPr lang="en-US" sz="2200" dirty="0">
                <a:solidFill>
                  <a:prstClr val="black">
                    <a:tint val="75000"/>
                  </a:prstClr>
                </a:solidFill>
                <a:hlinkClick r:id="rId2"/>
              </a:rPr>
              <a:t>https://friendly.github.io/6135</a:t>
            </a:r>
            <a:endParaRPr lang="en-US" sz="2400" dirty="0"/>
          </a:p>
          <a:p>
            <a:endParaRPr lang="en-US" dirty="0"/>
          </a:p>
        </p:txBody>
      </p:sp>
      <p:pic>
        <p:nvPicPr>
          <p:cNvPr id="4" name="Content Placeholder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48728"/>
            <a:ext cx="2652887" cy="2743200"/>
          </a:xfrm>
          <a:prstGeom prst="rect">
            <a:avLst/>
          </a:prstGeom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8682" y="172528"/>
            <a:ext cx="2760453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1531" y="615566"/>
            <a:ext cx="2085714" cy="2009524"/>
          </a:xfrm>
          <a:prstGeom prst="rect">
            <a:avLst/>
          </a:prstGeom>
        </p:spPr>
      </p:pic>
      <p:pic>
        <p:nvPicPr>
          <p:cNvPr id="5" name="Picture 4" descr="A hexagon with a head and icons&#10;&#10;Description automatically generated">
            <a:extLst>
              <a:ext uri="{FF2B5EF4-FFF2-40B4-BE49-F238E27FC236}">
                <a16:creationId xmlns:a16="http://schemas.microsoft.com/office/drawing/2014/main" id="{F5D4F026-DA15-94CE-C5D4-BCE94F43C97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662" y="4767890"/>
            <a:ext cx="1072425" cy="1234229"/>
          </a:xfrm>
          <a:prstGeom prst="rect">
            <a:avLst/>
          </a:prstGeom>
        </p:spPr>
      </p:pic>
      <p:pic>
        <p:nvPicPr>
          <p:cNvPr id="7" name="Picture 6" descr="A hexagon with a head and icons&#10;&#10;Description automatically generated">
            <a:extLst>
              <a:ext uri="{FF2B5EF4-FFF2-40B4-BE49-F238E27FC236}">
                <a16:creationId xmlns:a16="http://schemas.microsoft.com/office/drawing/2014/main" id="{96030F31-C939-F8B7-2FBE-6F72E6EDF02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5775" y="4767890"/>
            <a:ext cx="1072425" cy="1234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4656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93495-8918-4A3E-9CD4-A3CC62B87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Financial trading desk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884DB9-12EE-40BE-98D8-790596FC2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10</a:t>
            </a:fld>
            <a:endParaRPr lang="en-US"/>
          </a:p>
        </p:txBody>
      </p:sp>
      <p:pic>
        <p:nvPicPr>
          <p:cNvPr id="5" name="Picture 4" descr="A picture containing text, computer, electronics&#10;&#10;Description automatically generated">
            <a:extLst>
              <a:ext uri="{FF2B5EF4-FFF2-40B4-BE49-F238E27FC236}">
                <a16:creationId xmlns:a16="http://schemas.microsoft.com/office/drawing/2014/main" id="{CC66F0EC-23DF-4E18-A42B-F153FE9C755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956" y="1102845"/>
            <a:ext cx="7878985" cy="525265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FA8B833-C82B-45A4-80D3-708E831CD7E8}"/>
              </a:ext>
            </a:extLst>
          </p:cNvPr>
          <p:cNvSpPr txBox="1"/>
          <p:nvPr/>
        </p:nvSpPr>
        <p:spPr>
          <a:xfrm>
            <a:off x="457200" y="6383690"/>
            <a:ext cx="7696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hlinkClick r:id="rId3"/>
              </a:rPr>
              <a:t>https://www.varchev.com/en/two-of-the-major-fx-drivers-have-been-removed-whats-next/</a:t>
            </a:r>
            <a:r>
              <a:rPr lang="en-US" sz="1400" dirty="0"/>
              <a:t> 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79390BB-94EC-4D00-A97A-2C41FEE7CE98}"/>
              </a:ext>
            </a:extLst>
          </p:cNvPr>
          <p:cNvGrpSpPr/>
          <p:nvPr/>
        </p:nvGrpSpPr>
        <p:grpSpPr>
          <a:xfrm>
            <a:off x="914400" y="1219200"/>
            <a:ext cx="1447800" cy="2860403"/>
            <a:chOff x="914400" y="1219200"/>
            <a:chExt cx="1447800" cy="286040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C09E624-7E07-44EA-8F05-9690C58A8FBD}"/>
                </a:ext>
              </a:extLst>
            </p:cNvPr>
            <p:cNvSpPr/>
            <p:nvPr/>
          </p:nvSpPr>
          <p:spPr>
            <a:xfrm>
              <a:off x="1752600" y="3657600"/>
              <a:ext cx="609600" cy="422003"/>
            </a:xfrm>
            <a:prstGeom prst="rect">
              <a:avLst/>
            </a:prstGeom>
            <a:noFill/>
            <a:ln w="317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684E846-C542-4CB2-A9B6-D74CB4B98578}"/>
                </a:ext>
              </a:extLst>
            </p:cNvPr>
            <p:cNvSpPr txBox="1"/>
            <p:nvPr/>
          </p:nvSpPr>
          <p:spPr>
            <a:xfrm>
              <a:off x="914400" y="1219200"/>
              <a:ext cx="762000" cy="381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highlight>
                    <a:srgbClr val="FF0000"/>
                  </a:highlight>
                </a:rPr>
                <a:t>BUY!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6CAE718B-E070-4BB8-B7CA-C3E2DB8A91A7}"/>
                </a:ext>
              </a:extLst>
            </p:cNvPr>
            <p:cNvCxnSpPr/>
            <p:nvPr/>
          </p:nvCxnSpPr>
          <p:spPr>
            <a:xfrm>
              <a:off x="1368056" y="1570192"/>
              <a:ext cx="609600" cy="205740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26389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Dashboards: Financial trading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11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2133600"/>
            <a:ext cx="6950869" cy="438626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1430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Dashboards combine visual information for decisions on a </a:t>
            </a:r>
            <a:r>
              <a:rPr lang="en-US" dirty="0">
                <a:highlight>
                  <a:srgbClr val="FFFF00"/>
                </a:highlight>
              </a:rPr>
              <a:t>single</a:t>
            </a:r>
            <a:r>
              <a:rPr lang="en-US" dirty="0"/>
              <a:t> screen</a:t>
            </a:r>
          </a:p>
          <a:p>
            <a:r>
              <a:rPr lang="en-US" dirty="0"/>
              <a:t>Good dashboards are: </a:t>
            </a:r>
            <a:r>
              <a:rPr lang="en-US" dirty="0">
                <a:solidFill>
                  <a:srgbClr val="FF0000"/>
                </a:solidFill>
              </a:rPr>
              <a:t>dynamic</a:t>
            </a:r>
            <a:r>
              <a:rPr lang="en-US" dirty="0"/>
              <a:t>, </a:t>
            </a:r>
            <a:r>
              <a:rPr lang="en-US" dirty="0">
                <a:solidFill>
                  <a:srgbClr val="FF0000"/>
                </a:solidFill>
              </a:rPr>
              <a:t>interactive</a:t>
            </a:r>
            <a:r>
              <a:rPr lang="en-US" dirty="0"/>
              <a:t>, </a:t>
            </a:r>
            <a:r>
              <a:rPr lang="en-US" dirty="0">
                <a:solidFill>
                  <a:srgbClr val="FF0000"/>
                </a:solidFill>
              </a:rPr>
              <a:t>customizable</a:t>
            </a:r>
          </a:p>
        </p:txBody>
      </p:sp>
    </p:spTree>
    <p:extLst>
      <p:ext uri="{BB962C8B-B14F-4D97-AF65-F5344CB8AC3E}">
        <p14:creationId xmlns:p14="http://schemas.microsoft.com/office/powerpoint/2010/main" val="5403117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Dashboards: </a:t>
            </a:r>
            <a:r>
              <a:rPr lang="en-US"/>
              <a:t>Customer service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12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04502"/>
            <a:ext cx="8229600" cy="466344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6324600"/>
            <a:ext cx="5943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From: </a:t>
            </a:r>
            <a:r>
              <a:rPr lang="en-US" sz="1400" dirty="0">
                <a:hlinkClick r:id="rId3"/>
              </a:rPr>
              <a:t>https://chandoo.org/wp/customer-service-dashboard/</a:t>
            </a:r>
            <a:r>
              <a:rPr lang="en-US" sz="1400" dirty="0"/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1430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Interactive dashboards use sliders, buttons, pick lists, etc.</a:t>
            </a:r>
          </a:p>
        </p:txBody>
      </p:sp>
    </p:spTree>
    <p:extLst>
      <p:ext uri="{BB962C8B-B14F-4D97-AF65-F5344CB8AC3E}">
        <p14:creationId xmlns:p14="http://schemas.microsoft.com/office/powerpoint/2010/main" val="8350541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738781-22B7-9427-3621-50606F45F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Elements of UI Design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2170EE-B186-4828-F4DA-C1E7584C529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CA" dirty="0"/>
              <a:t>Input controls</a:t>
            </a:r>
          </a:p>
          <a:p>
            <a:pPr lvl="1"/>
            <a:r>
              <a:rPr lang="en-CA" dirty="0"/>
              <a:t>Buttons, touch screen? </a:t>
            </a:r>
          </a:p>
          <a:p>
            <a:r>
              <a:rPr lang="en-CA" dirty="0"/>
              <a:t>Screen navigation</a:t>
            </a:r>
          </a:p>
          <a:p>
            <a:r>
              <a:rPr lang="en-CA" dirty="0"/>
              <a:t>Layout</a:t>
            </a:r>
          </a:p>
          <a:p>
            <a:pPr lvl="1"/>
            <a:r>
              <a:rPr lang="en-CA" dirty="0"/>
              <a:t>White space</a:t>
            </a:r>
          </a:p>
          <a:p>
            <a:pPr lvl="1"/>
            <a:r>
              <a:rPr lang="en-CA" dirty="0"/>
              <a:t>Visual hierarchy</a:t>
            </a:r>
          </a:p>
          <a:p>
            <a:r>
              <a:rPr lang="en-CA" dirty="0"/>
              <a:t>Content</a:t>
            </a:r>
          </a:p>
          <a:p>
            <a:pPr lvl="1"/>
            <a:r>
              <a:rPr lang="en-CA" dirty="0"/>
              <a:t>Text, images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F0A7753-A22F-0434-2974-7DBF2FD07A5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CA" dirty="0"/>
              <a:t>Usability</a:t>
            </a:r>
          </a:p>
          <a:p>
            <a:r>
              <a:rPr lang="en-CA" dirty="0"/>
              <a:t>Learnability</a:t>
            </a:r>
          </a:p>
          <a:p>
            <a:r>
              <a:rPr lang="en-CA" dirty="0"/>
              <a:t>Efficiency</a:t>
            </a:r>
          </a:p>
          <a:p>
            <a:r>
              <a:rPr lang="en-CA" dirty="0"/>
              <a:t>Memorability</a:t>
            </a:r>
          </a:p>
          <a:p>
            <a:r>
              <a:rPr lang="en-CA" dirty="0"/>
              <a:t>Avoiding errors</a:t>
            </a:r>
          </a:p>
          <a:p>
            <a:r>
              <a:rPr lang="en-CA" dirty="0"/>
              <a:t>User satisfaction</a:t>
            </a:r>
          </a:p>
          <a:p>
            <a:pPr marL="0" indent="0">
              <a:buNone/>
            </a:pPr>
            <a:endParaRPr lang="en-CA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0516433-8432-F3EF-354B-709F1B000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0283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77624"/>
            <a:ext cx="7772400" cy="1362075"/>
          </a:xfrm>
        </p:spPr>
        <p:txBody>
          <a:bodyPr>
            <a:normAutofit fontScale="90000"/>
          </a:bodyPr>
          <a:lstStyle/>
          <a:p>
            <a:r>
              <a:rPr lang="en-US" dirty="0"/>
              <a:t>Empirical studies of graphs</a:t>
            </a:r>
            <a:br>
              <a:rPr lang="en-US" dirty="0"/>
            </a:br>
            <a:r>
              <a:rPr lang="en-US" sz="3100" b="0" dirty="0">
                <a:latin typeface="+mn-lt"/>
              </a:rPr>
              <a:t>How can we tell what works?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06348" y="2286000"/>
            <a:ext cx="5145087" cy="2209800"/>
          </a:xfrm>
        </p:spPr>
        <p:txBody>
          <a:bodyPr>
            <a:normAutofit fontScale="92500"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300"/>
              <a:t>Human factors vs. Psychology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300"/>
              <a:t>Experimental methods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100"/>
              <a:t>Psychophysical methods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300"/>
              <a:t>Task analysis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300"/>
              <a:t>Running graph perception studies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300"/>
              <a:t>Some results</a:t>
            </a:r>
            <a:endParaRPr lang="en-US" sz="23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AC7FD6-1F56-406C-B007-32DEBF5979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0" y="2367339"/>
            <a:ext cx="2085714" cy="20095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3C05D65-622C-4C07-BF81-99D341BD30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1533" y="4585654"/>
            <a:ext cx="2866667" cy="15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381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Human factors vs. Psychology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>
                <a:highlight>
                  <a:srgbClr val="FFFF00"/>
                </a:highlight>
              </a:rPr>
              <a:t>Human factors </a:t>
            </a:r>
            <a:r>
              <a:rPr lang="en-US" sz="2400" dirty="0"/>
              <a:t>research often motivated by applied problems in engineering, design, computer science</a:t>
            </a:r>
          </a:p>
          <a:p>
            <a:pPr lvl="1"/>
            <a:r>
              <a:rPr lang="en-US" sz="2000" dirty="0"/>
              <a:t>A/B testing (booking.com, Netflix, …) for features of user interaction</a:t>
            </a:r>
          </a:p>
          <a:p>
            <a:pPr lvl="1"/>
            <a:r>
              <a:rPr lang="en-US" sz="2000" dirty="0"/>
              <a:t>navigation controls: pilot testing, flight simulators</a:t>
            </a:r>
            <a:r>
              <a:rPr lang="en-US" dirty="0"/>
              <a:t> </a:t>
            </a:r>
          </a:p>
          <a:p>
            <a:endParaRPr lang="en-US" sz="2400" dirty="0">
              <a:highlight>
                <a:srgbClr val="FFFF00"/>
              </a:highlight>
            </a:endParaRPr>
          </a:p>
          <a:p>
            <a:r>
              <a:rPr lang="en-US" sz="2400" dirty="0">
                <a:highlight>
                  <a:srgbClr val="FFFF00"/>
                </a:highlight>
              </a:rPr>
              <a:t>Psychological</a:t>
            </a:r>
            <a:r>
              <a:rPr lang="en-US" sz="2400" dirty="0"/>
              <a:t> research often motivated by more basic perceptual &amp; cognitive questions.</a:t>
            </a:r>
          </a:p>
          <a:p>
            <a:pPr lvl="1"/>
            <a:r>
              <a:rPr lang="en-US" sz="2000" dirty="0"/>
              <a:t>accuracy, RT of judgments of graphs</a:t>
            </a:r>
          </a:p>
          <a:p>
            <a:pPr lvl="1"/>
            <a:r>
              <a:rPr lang="en-US" sz="2000" dirty="0"/>
              <a:t>visual search, pattern detection</a:t>
            </a:r>
          </a:p>
          <a:p>
            <a:pPr lvl="1"/>
            <a:r>
              <a:rPr lang="en-US" sz="2000" dirty="0"/>
              <a:t>judgments of trend, correlation, etc.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260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Psychophysical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Psychophysical methods are used in studies of graphical perception to study the relationship between </a:t>
            </a:r>
          </a:p>
          <a:p>
            <a:pPr lvl="1"/>
            <a:r>
              <a:rPr lang="en-US" dirty="0"/>
              <a:t>properties of a </a:t>
            </a:r>
            <a:r>
              <a:rPr lang="en-US" dirty="0">
                <a:solidFill>
                  <a:srgbClr val="FF0000"/>
                </a:solidFill>
              </a:rPr>
              <a:t>stimulus</a:t>
            </a:r>
            <a:r>
              <a:rPr lang="en-US" dirty="0"/>
              <a:t> (position, length, area, angle, …)</a:t>
            </a:r>
          </a:p>
          <a:p>
            <a:pPr lvl="1"/>
            <a:r>
              <a:rPr lang="en-US" dirty="0"/>
              <a:t>and a </a:t>
            </a:r>
            <a:r>
              <a:rPr lang="en-US" dirty="0">
                <a:solidFill>
                  <a:srgbClr val="FF0000"/>
                </a:solidFill>
              </a:rPr>
              <a:t>perceived</a:t>
            </a:r>
            <a:r>
              <a:rPr lang="en-US" dirty="0"/>
              <a:t> response (how big? which is greater?)</a:t>
            </a:r>
          </a:p>
          <a:p>
            <a:r>
              <a:rPr lang="en-US" dirty="0"/>
              <a:t>Magnitude estimation: rated (0-100) size or %</a:t>
            </a:r>
          </a:p>
          <a:p>
            <a:r>
              <a:rPr lang="en-US" dirty="0"/>
              <a:t>Matching – adjust size of B so it is same as A</a:t>
            </a:r>
          </a:p>
          <a:p>
            <a:r>
              <a:rPr lang="en-US" dirty="0"/>
              <a:t>Discrimination</a:t>
            </a:r>
          </a:p>
          <a:p>
            <a:pPr lvl="1"/>
            <a:r>
              <a:rPr lang="en-US" dirty="0"/>
              <a:t>same/different?</a:t>
            </a:r>
          </a:p>
          <a:p>
            <a:pPr lvl="1"/>
            <a:r>
              <a:rPr lang="en-US" dirty="0"/>
              <a:t>which is larger?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4433762"/>
            <a:ext cx="2085714" cy="200952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62000" y="6324600"/>
            <a:ext cx="685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Image: </a:t>
            </a:r>
            <a:r>
              <a:rPr lang="en-US" sz="1200" dirty="0">
                <a:hlinkClick r:id="rId3"/>
              </a:rPr>
              <a:t>http://www.cns.nyu.edu/~david/courses/perception/lecturenotes/psychophysics/psychophysics.html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44451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26B139-E5DE-4913-A240-7FA2A364C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Psychophysical methods: tasks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92CCDF-1556-468B-9EB6-F27381D997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Methods of adjustment</a:t>
            </a:r>
          </a:p>
          <a:p>
            <a:pPr lvl="1"/>
            <a:r>
              <a:rPr lang="en-US" dirty="0"/>
              <a:t>Adjust intensity of a feature until it is just barely detectable</a:t>
            </a:r>
          </a:p>
          <a:p>
            <a:pPr lvl="1"/>
            <a:r>
              <a:rPr lang="en-US" dirty="0"/>
              <a:t>Adjust one stimulus until just noticeably different (JND) than a standard (difference threshold)</a:t>
            </a:r>
          </a:p>
          <a:p>
            <a:r>
              <a:rPr lang="en-US" dirty="0"/>
              <a:t>Forced choice tasks</a:t>
            </a:r>
          </a:p>
          <a:p>
            <a:pPr lvl="1"/>
            <a:r>
              <a:rPr lang="en-US" dirty="0"/>
              <a:t>Yes/No: On each trial a “signal” </a:t>
            </a:r>
            <a:r>
              <a:rPr lang="en-US" dirty="0">
                <a:highlight>
                  <a:srgbClr val="FFFF00"/>
                </a:highlight>
              </a:rPr>
              <a:t>is</a:t>
            </a:r>
            <a:r>
              <a:rPr lang="en-US" dirty="0"/>
              <a:t> presented or </a:t>
            </a:r>
            <a:r>
              <a:rPr lang="en-US" dirty="0">
                <a:highlight>
                  <a:srgbClr val="FFFF00"/>
                </a:highlight>
              </a:rPr>
              <a:t>not</a:t>
            </a:r>
          </a:p>
          <a:p>
            <a:pPr lvl="2"/>
            <a:r>
              <a:rPr lang="en-US" dirty="0"/>
              <a:t>E.g., light, tone, visual feature, outlier, …</a:t>
            </a:r>
          </a:p>
          <a:p>
            <a:pPr lvl="1"/>
            <a:r>
              <a:rPr lang="en-US" dirty="0"/>
              <a:t>Yes trials vary in some measure of “intensity”</a:t>
            </a:r>
          </a:p>
          <a:p>
            <a:pPr lvl="1"/>
            <a:r>
              <a:rPr lang="en-US" dirty="0"/>
              <a:t>Results: # hits, # misses -&gt; d’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42A307-BE72-46F7-8412-F388CF1C6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17</a:t>
            </a:fld>
            <a:endParaRPr lang="en-US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1816A716-D08E-45E4-A44D-BBCA52FD61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916" y="4800600"/>
            <a:ext cx="3054380" cy="1782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2362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3B10C8-8D79-C774-FA5B-96AAB1F93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Signal detection theory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E824B0-AA98-D605-2726-B35D8D975E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18</a:t>
            </a:fld>
            <a:endParaRPr lang="en-US"/>
          </a:p>
        </p:txBody>
      </p:sp>
      <p:pic>
        <p:nvPicPr>
          <p:cNvPr id="6" name="Picture 5" descr="A diagram of a normal distribution&#10;&#10;Description automatically generated">
            <a:extLst>
              <a:ext uri="{FF2B5EF4-FFF2-40B4-BE49-F238E27FC236}">
                <a16:creationId xmlns:a16="http://schemas.microsoft.com/office/drawing/2014/main" id="{9F7FBFA7-4B6E-05F1-D067-5520D7D4E4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3114600"/>
            <a:ext cx="3473490" cy="2447925"/>
          </a:xfrm>
          <a:prstGeom prst="rect">
            <a:avLst/>
          </a:prstGeom>
        </p:spPr>
      </p:pic>
      <p:pic>
        <p:nvPicPr>
          <p:cNvPr id="8" name="Picture 7" descr="A diagram of a function&#10;&#10;Description automatically generated">
            <a:extLst>
              <a:ext uri="{FF2B5EF4-FFF2-40B4-BE49-F238E27FC236}">
                <a16:creationId xmlns:a16="http://schemas.microsoft.com/office/drawing/2014/main" id="{BAB170E1-9A28-D083-F823-9462A156EA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8292" y="3114600"/>
            <a:ext cx="3369816" cy="244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32B64E6-BD86-D55E-5F42-B8B3C5F6965A}"/>
              </a:ext>
            </a:extLst>
          </p:cNvPr>
          <p:cNvSpPr txBox="1"/>
          <p:nvPr/>
        </p:nvSpPr>
        <p:spPr>
          <a:xfrm>
            <a:off x="457200" y="1143000"/>
            <a:ext cx="8229600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Signal detection theory provides a means to assess performance in forced-choice tasks</a:t>
            </a:r>
          </a:p>
          <a:p>
            <a:r>
              <a:rPr lang="en-CA" dirty="0"/>
              <a:t>It imagines that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600" dirty="0"/>
              <a:t>Stimulus on a given trial evokes a (normal) distribution of internal response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600" dirty="0"/>
              <a:t>Subject says “Yes” if that is &gt; criterion; else “No”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600" dirty="0"/>
              <a:t>Trials classified as p(Hit) = </a:t>
            </a:r>
            <a:r>
              <a:rPr lang="en-CA" sz="1600" dirty="0" err="1"/>
              <a:t>Pr</a:t>
            </a:r>
            <a:r>
              <a:rPr lang="en-CA" sz="1600" dirty="0"/>
              <a:t>(“Yes”| signal), p(FA) = </a:t>
            </a:r>
            <a:r>
              <a:rPr lang="en-CA" sz="1600" dirty="0" err="1"/>
              <a:t>Pr</a:t>
            </a:r>
            <a:r>
              <a:rPr lang="en-CA" sz="1600" dirty="0"/>
              <a:t>(“Yes” | no signal), 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600" dirty="0"/>
              <a:t>Sensitivity = d’ = z(Hit) – z(FA)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600" dirty="0"/>
              <a:t>But: These depend on observer’s criterion (“bias”)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6568369-817B-3D6B-10B2-5C1FA28AADD6}"/>
              </a:ext>
            </a:extLst>
          </p:cNvPr>
          <p:cNvSpPr txBox="1"/>
          <p:nvPr/>
        </p:nvSpPr>
        <p:spPr>
          <a:xfrm>
            <a:off x="762000" y="6172200"/>
            <a:ext cx="7696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/>
              <a:t>From: </a:t>
            </a:r>
            <a:r>
              <a:rPr lang="en-CA" sz="1200" dirty="0" err="1"/>
              <a:t>Croskerry</a:t>
            </a:r>
            <a:r>
              <a:rPr lang="en-CA" sz="1200" dirty="0"/>
              <a:t>, P., Campbell, S.G. &amp; Petrie, D.A. The challenge of cognitive science for medical diagnosis. </a:t>
            </a:r>
            <a:r>
              <a:rPr lang="en-CA" sz="1200" i="1" dirty="0" err="1"/>
              <a:t>Cogn</a:t>
            </a:r>
            <a:r>
              <a:rPr lang="en-CA" sz="1200" i="1" dirty="0"/>
              <a:t>. Research</a:t>
            </a:r>
            <a:r>
              <a:rPr lang="en-CA" sz="1200" dirty="0"/>
              <a:t> </a:t>
            </a:r>
            <a:r>
              <a:rPr lang="en-CA" sz="1200" b="1" dirty="0"/>
              <a:t>8</a:t>
            </a:r>
            <a:r>
              <a:rPr lang="en-CA" sz="1200" dirty="0"/>
              <a:t>, 13 (2023). </a:t>
            </a:r>
            <a:r>
              <a:rPr lang="en-CA" sz="1200" dirty="0">
                <a:hlinkClick r:id="rId4"/>
              </a:rPr>
              <a:t>https://doi.org/10.1186/s41235-022-00460-z</a:t>
            </a:r>
            <a:r>
              <a:rPr lang="en-CA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242073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1FF11F-EF9F-BAE2-D8EF-0904148A8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Signal detection theory: measures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1D660C8-C071-0C40-FB94-1602931C08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19</a:t>
            </a:fld>
            <a:endParaRPr lang="en-US"/>
          </a:p>
        </p:txBody>
      </p:sp>
      <p:pic>
        <p:nvPicPr>
          <p:cNvPr id="5" name="Picture 4" descr="A diagram of a signal&#10;&#10;Description automatically generated">
            <a:extLst>
              <a:ext uri="{FF2B5EF4-FFF2-40B4-BE49-F238E27FC236}">
                <a16:creationId xmlns:a16="http://schemas.microsoft.com/office/drawing/2014/main" id="{C3C5F143-BB5F-81E3-695A-0F666A3810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1" y="1295400"/>
            <a:ext cx="3136834" cy="2667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76DA476-3768-856E-68A1-7ED6FE62B9C8}"/>
              </a:ext>
            </a:extLst>
          </p:cNvPr>
          <p:cNvSpPr txBox="1"/>
          <p:nvPr/>
        </p:nvSpPr>
        <p:spPr>
          <a:xfrm>
            <a:off x="4648200" y="1371600"/>
            <a:ext cx="4038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/>
              <a:t>d’ </a:t>
            </a:r>
            <a:r>
              <a:rPr lang="en-CA" dirty="0"/>
              <a:t>(sensitivity) = z(H) – z(FA)</a:t>
            </a:r>
          </a:p>
          <a:p>
            <a:r>
              <a:rPr lang="en-CA" b="1" dirty="0">
                <a:latin typeface="Calibri" panose="020F0502020204030204" pitchFamily="34" charset="0"/>
                <a:cs typeface="Calibri" panose="020F0502020204030204" pitchFamily="34" charset="0"/>
              </a:rPr>
              <a:t>β</a:t>
            </a:r>
            <a:r>
              <a:rPr lang="en-CA" dirty="0"/>
              <a:t> (bias, criterion) = ratio of </a:t>
            </a:r>
            <a:r>
              <a:rPr lang="en-CA" dirty="0" err="1"/>
              <a:t>normals</a:t>
            </a:r>
            <a:r>
              <a:rPr lang="en-CA" dirty="0"/>
              <a:t> at the value of d’</a:t>
            </a:r>
          </a:p>
          <a:p>
            <a:r>
              <a:rPr lang="en-CA" b="1" dirty="0"/>
              <a:t>c</a:t>
            </a:r>
            <a:r>
              <a:rPr lang="en-CA" dirty="0"/>
              <a:t> = std distance of criterion from equality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1A2C11-B5EF-BA16-6933-227EC6D7376B}"/>
              </a:ext>
            </a:extLst>
          </p:cNvPr>
          <p:cNvSpPr txBox="1"/>
          <p:nvPr/>
        </p:nvSpPr>
        <p:spPr>
          <a:xfrm>
            <a:off x="685801" y="4304326"/>
            <a:ext cx="396239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ROC curves: How H &amp; FA vary with constant d’</a:t>
            </a:r>
          </a:p>
          <a:p>
            <a:endParaRPr lang="en-CA" dirty="0"/>
          </a:p>
          <a:p>
            <a:r>
              <a:rPr lang="en-CA" dirty="0"/>
              <a:t>Area under the curve (AUC = A’) often used as a measure</a:t>
            </a:r>
          </a:p>
          <a:p>
            <a:r>
              <a:rPr lang="en-CA" dirty="0"/>
              <a:t>                      0.5 </a:t>
            </a:r>
            <a:r>
              <a:rPr lang="en-CA" dirty="0">
                <a:sym typeface="Symbol" panose="05050102010706020507" pitchFamily="18" charset="2"/>
              </a:rPr>
              <a:t> A’  1</a:t>
            </a:r>
            <a:endParaRPr lang="en-CA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18E78A4-8615-544A-4CB7-CB6CEC6435A3}"/>
              </a:ext>
            </a:extLst>
          </p:cNvPr>
          <p:cNvGrpSpPr/>
          <p:nvPr/>
        </p:nvGrpSpPr>
        <p:grpSpPr>
          <a:xfrm>
            <a:off x="5017996" y="3452630"/>
            <a:ext cx="3070407" cy="3124201"/>
            <a:chOff x="5017996" y="3452630"/>
            <a:chExt cx="3070407" cy="3124201"/>
          </a:xfrm>
        </p:grpSpPr>
        <p:pic>
          <p:nvPicPr>
            <p:cNvPr id="9" name="Picture 8" descr="A graph of a positive rate&#10;&#10;Description automatically generated with medium confidence">
              <a:extLst>
                <a:ext uri="{FF2B5EF4-FFF2-40B4-BE49-F238E27FC236}">
                  <a16:creationId xmlns:a16="http://schemas.microsoft.com/office/drawing/2014/main" id="{B076C9B9-52B4-5A7B-9553-D3A135DA80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17996" y="3452630"/>
              <a:ext cx="3070407" cy="3124201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7158F5E-F5E1-2491-FDEA-64C6D3FCB3F6}"/>
                </a:ext>
              </a:extLst>
            </p:cNvPr>
            <p:cNvSpPr txBox="1"/>
            <p:nvPr/>
          </p:nvSpPr>
          <p:spPr>
            <a:xfrm>
              <a:off x="6172200" y="4919246"/>
              <a:ext cx="762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600" dirty="0"/>
                <a:t>d’ = 0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2C9FCC1-9D2C-B2F4-C95F-D82915C0F56E}"/>
                </a:ext>
              </a:extLst>
            </p:cNvPr>
            <p:cNvSpPr txBox="1"/>
            <p:nvPr/>
          </p:nvSpPr>
          <p:spPr>
            <a:xfrm>
              <a:off x="5867400" y="4385846"/>
              <a:ext cx="762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600" dirty="0"/>
                <a:t>d’ = 3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FAD0A05-C92C-DD13-5EC3-9A17F6CB25E6}"/>
                </a:ext>
              </a:extLst>
            </p:cNvPr>
            <p:cNvSpPr txBox="1"/>
            <p:nvPr/>
          </p:nvSpPr>
          <p:spPr>
            <a:xfrm>
              <a:off x="5562600" y="4081046"/>
              <a:ext cx="762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600" dirty="0"/>
                <a:t>d’ = 5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A18F7F7-E444-8139-5B83-49B98447B91C}"/>
                </a:ext>
              </a:extLst>
            </p:cNvPr>
            <p:cNvSpPr txBox="1"/>
            <p:nvPr/>
          </p:nvSpPr>
          <p:spPr>
            <a:xfrm>
              <a:off x="5352030" y="3833933"/>
              <a:ext cx="762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600" dirty="0"/>
                <a:t>d’ = </a:t>
              </a:r>
              <a:r>
                <a:rPr lang="en-CA" sz="1600" dirty="0">
                  <a:sym typeface="Symbol" panose="05050102010706020507" pitchFamily="18" charset="2"/>
                </a:rPr>
                <a:t></a:t>
              </a:r>
              <a:endParaRPr lang="en-CA" sz="1600" dirty="0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F314711E-173D-59AF-9D34-C6EF278B0F64}"/>
              </a:ext>
            </a:extLst>
          </p:cNvPr>
          <p:cNvSpPr txBox="1"/>
          <p:nvPr/>
        </p:nvSpPr>
        <p:spPr>
          <a:xfrm>
            <a:off x="667770" y="6356350"/>
            <a:ext cx="50472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>
                <a:hlinkClick r:id="rId4"/>
              </a:rPr>
              <a:t>https://neuropsychology.github.io/psycho.R/2018/03/29/SDT.html</a:t>
            </a:r>
            <a:r>
              <a:rPr lang="en-CA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43243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" presetClass="entr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083A68A-F7D0-41E2-86C2-9475762F1060}"/>
              </a:ext>
            </a:extLst>
          </p:cNvPr>
          <p:cNvSpPr/>
          <p:nvPr/>
        </p:nvSpPr>
        <p:spPr>
          <a:xfrm>
            <a:off x="5562600" y="872035"/>
            <a:ext cx="3124200" cy="762000"/>
          </a:xfrm>
          <a:prstGeom prst="round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39C997B-8402-4758-AA04-2B3A6F2057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</a:t>
            </a:fld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E01EDC9-F14A-46FC-9A55-48778755A39A}"/>
              </a:ext>
            </a:extLst>
          </p:cNvPr>
          <p:cNvSpPr/>
          <p:nvPr/>
        </p:nvSpPr>
        <p:spPr>
          <a:xfrm>
            <a:off x="457200" y="6210612"/>
            <a:ext cx="7924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Image: </a:t>
            </a:r>
            <a:r>
              <a:rPr lang="en-US" sz="1400" dirty="0">
                <a:hlinkClick r:id="rId2"/>
              </a:rPr>
              <a:t>https://bbpconnect.com.au/event/ozav-seminar-on-human-factors/2020-12-16/</a:t>
            </a:r>
            <a:r>
              <a:rPr lang="en-US" sz="1400" dirty="0"/>
              <a:t> 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A94ABBF1-E2EE-4F60-9B03-DC7F509659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838200"/>
            <a:ext cx="4919272" cy="5029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A040EF4-7BDD-4425-9A89-7076E7345D88}"/>
              </a:ext>
            </a:extLst>
          </p:cNvPr>
          <p:cNvSpPr txBox="1"/>
          <p:nvPr/>
        </p:nvSpPr>
        <p:spPr>
          <a:xfrm>
            <a:off x="5638800" y="902549"/>
            <a:ext cx="2971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Human Factors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A3F11A-7E1D-4183-89EF-59320E293CAF}"/>
              </a:ext>
            </a:extLst>
          </p:cNvPr>
          <p:cNvSpPr txBox="1"/>
          <p:nvPr/>
        </p:nvSpPr>
        <p:spPr>
          <a:xfrm>
            <a:off x="5562600" y="1943412"/>
            <a:ext cx="31242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are the features of: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humans &amp;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task characteristics</a:t>
            </a:r>
          </a:p>
          <a:p>
            <a:r>
              <a:rPr lang="en-US" dirty="0"/>
              <a:t> </a:t>
            </a:r>
          </a:p>
          <a:p>
            <a:r>
              <a:rPr lang="en-US" dirty="0"/>
              <a:t>that affect task performance?</a:t>
            </a:r>
          </a:p>
        </p:txBody>
      </p:sp>
    </p:spTree>
    <p:extLst>
      <p:ext uri="{BB962C8B-B14F-4D97-AF65-F5344CB8AC3E}">
        <p14:creationId xmlns:p14="http://schemas.microsoft.com/office/powerpoint/2010/main" val="22795815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FFD135-0C77-7B92-7828-CEB8C5713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SDT: Visual search task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E6F4973-75A9-B36F-4FB7-1C0F75AC3F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20</a:t>
            </a:fld>
            <a:endParaRPr lang="en-US"/>
          </a:p>
        </p:txBody>
      </p:sp>
      <p:pic>
        <p:nvPicPr>
          <p:cNvPr id="5" name="Picture 4" descr="A graph of data analysis&#10;&#10;Description automatically generated with medium confidence">
            <a:extLst>
              <a:ext uri="{FF2B5EF4-FFF2-40B4-BE49-F238E27FC236}">
                <a16:creationId xmlns:a16="http://schemas.microsoft.com/office/drawing/2014/main" id="{6F1E97A1-DD1E-EF7E-7256-FBCDAAFA7D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219200"/>
            <a:ext cx="5115628" cy="4200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79CD87B-4BBC-BCC7-DD39-1BFC5AC91DD7}"/>
              </a:ext>
            </a:extLst>
          </p:cNvPr>
          <p:cNvSpPr txBox="1"/>
          <p:nvPr/>
        </p:nvSpPr>
        <p:spPr>
          <a:xfrm>
            <a:off x="609600" y="6096000"/>
            <a:ext cx="7696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 err="1"/>
              <a:t>Verghese</a:t>
            </a:r>
            <a:r>
              <a:rPr lang="en-CA" sz="1400" dirty="0"/>
              <a:t>, P. (2001). Visual Search and Attention: A Signal Detection Theory Approach, </a:t>
            </a:r>
            <a:r>
              <a:rPr lang="en-CA" sz="1400" i="1" dirty="0"/>
              <a:t>Neuron</a:t>
            </a:r>
            <a:r>
              <a:rPr lang="en-CA" sz="1400" dirty="0"/>
              <a:t>, 31 (4), 523-535, </a:t>
            </a:r>
            <a:r>
              <a:rPr lang="en-CA" sz="1400" dirty="0">
                <a:hlinkClick r:id="rId3"/>
              </a:rPr>
              <a:t>https://doi.org/10.1016/S0896-6273(01)00392-0</a:t>
            </a:r>
            <a:r>
              <a:rPr lang="en-CA" sz="1400" dirty="0"/>
              <a:t> 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F2CE21-B0DD-887B-3699-2622C4F75C92}"/>
              </a:ext>
            </a:extLst>
          </p:cNvPr>
          <p:cNvSpPr txBox="1"/>
          <p:nvPr/>
        </p:nvSpPr>
        <p:spPr>
          <a:xfrm>
            <a:off x="5725228" y="1295400"/>
            <a:ext cx="296157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Signal detection theory analysis of a visual search task</a:t>
            </a:r>
          </a:p>
          <a:p>
            <a:endParaRPr lang="en-CA" dirty="0"/>
          </a:p>
          <a:p>
            <a:r>
              <a:rPr lang="en-CA" dirty="0"/>
              <a:t>Correct detection </a:t>
            </a:r>
          </a:p>
          <a:p>
            <a:pPr marL="285750" indent="-285750">
              <a:buFont typeface="Symbol" panose="05050102010706020507" pitchFamily="18" charset="2"/>
              <a:buChar char="­"/>
            </a:pPr>
            <a:r>
              <a:rPr lang="en-CA" dirty="0">
                <a:sym typeface="Symbol" panose="05050102010706020507" pitchFamily="18" charset="2"/>
              </a:rPr>
              <a:t>with </a:t>
            </a:r>
            <a:r>
              <a:rPr lang="en-CA" dirty="0" err="1">
                <a:sym typeface="Symbol" panose="05050102010706020507" pitchFamily="18" charset="2"/>
              </a:rPr>
              <a:t>diff</a:t>
            </a:r>
            <a:r>
              <a:rPr lang="en-CA" baseline="30000" dirty="0" err="1">
                <a:sym typeface="Symbol" panose="05050102010706020507" pitchFamily="18" charset="2"/>
              </a:rPr>
              <a:t>ce</a:t>
            </a:r>
            <a:r>
              <a:rPr lang="en-CA" baseline="30000" dirty="0">
                <a:sym typeface="Symbol" panose="05050102010706020507" pitchFamily="18" charset="2"/>
              </a:rPr>
              <a:t> </a:t>
            </a:r>
            <a:r>
              <a:rPr lang="en-CA" dirty="0">
                <a:sym typeface="Symbol" panose="05050102010706020507" pitchFamily="18" charset="2"/>
              </a:rPr>
              <a:t>of target</a:t>
            </a:r>
          </a:p>
          <a:p>
            <a:r>
              <a:rPr lang="en-CA" dirty="0">
                <a:sym typeface="Symbol" panose="05050102010706020507" pitchFamily="18" charset="2"/>
              </a:rPr>
              <a:t>  with # of distractors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9390398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Magnitude estimation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21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5990" y="1976887"/>
            <a:ext cx="6480810" cy="384048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143000"/>
            <a:ext cx="8229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How large are transport accidents? </a:t>
            </a:r>
          </a:p>
          <a:p>
            <a:r>
              <a:rPr lang="en-US" sz="2400" dirty="0"/>
              <a:t>How much bigger than non-transport accidents?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3400" y="5943600"/>
            <a:ext cx="8153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Estimation of length or ratios of length are more accurate than the same judgments of area.</a:t>
            </a:r>
          </a:p>
        </p:txBody>
      </p:sp>
    </p:spTree>
    <p:extLst>
      <p:ext uri="{BB962C8B-B14F-4D97-AF65-F5344CB8AC3E}">
        <p14:creationId xmlns:p14="http://schemas.microsoft.com/office/powerpoint/2010/main" val="30469475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09AD55-738F-4EBA-8136-953F9B6291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Magnitude estimation: time, number, length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AE7BB0-8509-4CC4-B2E3-B488F555DC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22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5095F0-8FC6-45DE-84B8-619AD0D8ADA0}"/>
              </a:ext>
            </a:extLst>
          </p:cNvPr>
          <p:cNvSpPr txBox="1"/>
          <p:nvPr/>
        </p:nvSpPr>
        <p:spPr>
          <a:xfrm>
            <a:off x="457200" y="12192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Ogden et al (2020): Verbal estimates of the time (duration), number, or physical length of items presented in visual displays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E8FF5D-9C7F-4809-8AB9-FDB2BB111267}"/>
              </a:ext>
            </a:extLst>
          </p:cNvPr>
          <p:cNvSpPr txBox="1"/>
          <p:nvPr/>
        </p:nvSpPr>
        <p:spPr>
          <a:xfrm>
            <a:off x="533400" y="6211531"/>
            <a:ext cx="7543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Ogden, Simmons, &amp; </a:t>
            </a:r>
            <a:r>
              <a:rPr lang="en-US" sz="1400" dirty="0" err="1"/>
              <a:t>Wearden</a:t>
            </a:r>
            <a:r>
              <a:rPr lang="en-US" sz="1400" dirty="0"/>
              <a:t>. Verbal estimation of the magnitude of time, number, and length. </a:t>
            </a:r>
            <a:r>
              <a:rPr lang="en-US" sz="1400" i="1" dirty="0"/>
              <a:t>Psychological Research</a:t>
            </a:r>
            <a:r>
              <a:rPr lang="en-US" sz="1400" dirty="0"/>
              <a:t> </a:t>
            </a:r>
            <a:r>
              <a:rPr lang="en-US" sz="1400" b="1" dirty="0"/>
              <a:t>85, </a:t>
            </a:r>
            <a:r>
              <a:rPr lang="en-US" sz="1400" dirty="0"/>
              <a:t>3048–3060 (2021). </a:t>
            </a:r>
            <a:r>
              <a:rPr lang="en-US" sz="1400" dirty="0">
                <a:hlinkClick r:id="rId2"/>
              </a:rPr>
              <a:t>https://doi.org/10.1007/s00426-020-01456-4</a:t>
            </a:r>
            <a:r>
              <a:rPr lang="en-US" sz="1400" dirty="0"/>
              <a:t> </a:t>
            </a:r>
          </a:p>
        </p:txBody>
      </p:sp>
      <p:pic>
        <p:nvPicPr>
          <p:cNvPr id="9" name="Picture 8" descr="Chart, scatter chart&#10;&#10;Description automatically generated">
            <a:extLst>
              <a:ext uri="{FF2B5EF4-FFF2-40B4-BE49-F238E27FC236}">
                <a16:creationId xmlns:a16="http://schemas.microsoft.com/office/drawing/2014/main" id="{6E31E208-45B2-4089-A3D7-2F22894551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049245"/>
            <a:ext cx="5100000" cy="397857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34BBB66-D729-42CD-BCD2-CCC4089DE582}"/>
              </a:ext>
            </a:extLst>
          </p:cNvPr>
          <p:cNvSpPr txBox="1"/>
          <p:nvPr/>
        </p:nvSpPr>
        <p:spPr>
          <a:xfrm>
            <a:off x="6019800" y="2049245"/>
            <a:ext cx="2667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Verbal judgments of number (numerosity) are more nearly linear over the range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319F9E-5D10-4893-A367-0DB491F54654}"/>
              </a:ext>
            </a:extLst>
          </p:cNvPr>
          <p:cNvSpPr txBox="1"/>
          <p:nvPr/>
        </p:nvSpPr>
        <p:spPr>
          <a:xfrm>
            <a:off x="6019800" y="3657600"/>
            <a:ext cx="2362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Longer times are underestimated</a:t>
            </a:r>
          </a:p>
        </p:txBody>
      </p:sp>
    </p:spTree>
    <p:extLst>
      <p:ext uri="{BB962C8B-B14F-4D97-AF65-F5344CB8AC3E}">
        <p14:creationId xmlns:p14="http://schemas.microsoft.com/office/powerpoint/2010/main" val="39415877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599725-F8B5-410F-9016-D4D0B9F86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Discrimination: Pies vs. dot charts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EB62FAE-FDE4-496C-8373-F28F580BD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23</a:t>
            </a:fld>
            <a:endParaRPr lang="en-US"/>
          </a:p>
        </p:txBody>
      </p:sp>
      <p:pic>
        <p:nvPicPr>
          <p:cNvPr id="5" name="Picture 4" descr="Chart, pie chart&#10;&#10;Description automatically generated">
            <a:extLst>
              <a:ext uri="{FF2B5EF4-FFF2-40B4-BE49-F238E27FC236}">
                <a16:creationId xmlns:a16="http://schemas.microsoft.com/office/drawing/2014/main" id="{B53FFAFB-5D10-46FC-8294-666C2C86EF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441389"/>
            <a:ext cx="3942874" cy="4072414"/>
          </a:xfrm>
          <a:prstGeom prst="rect">
            <a:avLst/>
          </a:prstGeom>
        </p:spPr>
      </p:pic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318E8A09-2D9C-4A03-B66C-55D280878D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0469" y="2441389"/>
            <a:ext cx="4103942" cy="403021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3CE6578-1EDC-47CB-B72B-6B2A9342F2BF}"/>
              </a:ext>
            </a:extLst>
          </p:cNvPr>
          <p:cNvSpPr txBox="1"/>
          <p:nvPr/>
        </p:nvSpPr>
        <p:spPr>
          <a:xfrm>
            <a:off x="457200" y="1219200"/>
            <a:ext cx="4267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Which sector is the largest?</a:t>
            </a:r>
          </a:p>
          <a:p>
            <a:r>
              <a:rPr lang="en-US" dirty="0"/>
              <a:t>Which is the smallest?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3FCDC6-D28E-4BD8-B2C6-63571B5ACB89}"/>
              </a:ext>
            </a:extLst>
          </p:cNvPr>
          <p:cNvSpPr txBox="1"/>
          <p:nvPr/>
        </p:nvSpPr>
        <p:spPr>
          <a:xfrm>
            <a:off x="5029200" y="1219200"/>
            <a:ext cx="36152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Judgement of </a:t>
            </a:r>
            <a:r>
              <a:rPr lang="en-US" dirty="0">
                <a:solidFill>
                  <a:srgbClr val="FF0000"/>
                </a:solidFill>
              </a:rPr>
              <a:t>position along a scale </a:t>
            </a:r>
            <a:r>
              <a:rPr lang="en-US" dirty="0"/>
              <a:t>is more accurate than that of area or </a:t>
            </a:r>
            <a:r>
              <a:rPr lang="en-US" dirty="0">
                <a:solidFill>
                  <a:srgbClr val="FF0000"/>
                </a:solidFill>
              </a:rPr>
              <a:t>angle</a:t>
            </a:r>
          </a:p>
        </p:txBody>
      </p:sp>
    </p:spTree>
    <p:extLst>
      <p:ext uri="{BB962C8B-B14F-4D97-AF65-F5344CB8AC3E}">
        <p14:creationId xmlns:p14="http://schemas.microsoft.com/office/powerpoint/2010/main" val="2753302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2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1608AB-F00A-4DF2-A1E3-EDF206BE6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Discrimination: Pies vs. bar charts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A678333-A063-4919-8CFE-98F7CEC13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24</a:t>
            </a:fld>
            <a:endParaRPr lang="en-US"/>
          </a:p>
        </p:txBody>
      </p:sp>
      <p:pic>
        <p:nvPicPr>
          <p:cNvPr id="5" name="Picture 4" descr="Chart, pie chart&#10;&#10;Description automatically generated">
            <a:extLst>
              <a:ext uri="{FF2B5EF4-FFF2-40B4-BE49-F238E27FC236}">
                <a16:creationId xmlns:a16="http://schemas.microsoft.com/office/drawing/2014/main" id="{39AC6D88-F6B4-4951-A898-A710FD36C1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6464" y="1628521"/>
            <a:ext cx="6291072" cy="1542288"/>
          </a:xfrm>
          <a:prstGeom prst="rect">
            <a:avLst/>
          </a:prstGeom>
        </p:spPr>
      </p:pic>
      <p:pic>
        <p:nvPicPr>
          <p:cNvPr id="7" name="Picture 6" descr="Chart, bar chart&#10;&#10;Description automatically generated">
            <a:extLst>
              <a:ext uri="{FF2B5EF4-FFF2-40B4-BE49-F238E27FC236}">
                <a16:creationId xmlns:a16="http://schemas.microsoft.com/office/drawing/2014/main" id="{209BC269-7766-441F-8877-21941F1F9E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472" y="4027805"/>
            <a:ext cx="6608064" cy="260908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83EDF89-AB0B-4748-A9CA-CA112AA59733}"/>
              </a:ext>
            </a:extLst>
          </p:cNvPr>
          <p:cNvSpPr/>
          <p:nvPr/>
        </p:nvSpPr>
        <p:spPr>
          <a:xfrm>
            <a:off x="457200" y="1168773"/>
            <a:ext cx="8229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In each pie chart:  Which sector is the largest?  Which is the smallest?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01BBC34-781C-496F-BF5D-924E313D3B66}"/>
              </a:ext>
            </a:extLst>
          </p:cNvPr>
          <p:cNvSpPr/>
          <p:nvPr/>
        </p:nvSpPr>
        <p:spPr>
          <a:xfrm>
            <a:off x="522732" y="3610848"/>
            <a:ext cx="54315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Which bar is the largest?  Which is the smallest?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D7F1AD-4A47-448F-B2ED-C9B24561E82F}"/>
              </a:ext>
            </a:extLst>
          </p:cNvPr>
          <p:cNvSpPr txBox="1"/>
          <p:nvPr/>
        </p:nvSpPr>
        <p:spPr>
          <a:xfrm>
            <a:off x="6934200" y="3429000"/>
            <a:ext cx="1905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Length</a:t>
            </a:r>
            <a:r>
              <a:rPr lang="en-US" sz="1600" dirty="0"/>
              <a:t> more accurate than </a:t>
            </a:r>
            <a:r>
              <a:rPr lang="en-US" sz="1600" dirty="0">
                <a:solidFill>
                  <a:srgbClr val="FF0000"/>
                </a:solidFill>
              </a:rPr>
              <a:t>angle</a:t>
            </a:r>
          </a:p>
        </p:txBody>
      </p:sp>
    </p:spTree>
    <p:extLst>
      <p:ext uri="{BB962C8B-B14F-4D97-AF65-F5344CB8AC3E}">
        <p14:creationId xmlns:p14="http://schemas.microsoft.com/office/powerpoint/2010/main" val="1297263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Stevens’ Power Law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43000"/>
            <a:ext cx="4419600" cy="5105400"/>
          </a:xfrm>
        </p:spPr>
        <p:txBody>
          <a:bodyPr>
            <a:normAutofit/>
          </a:bodyPr>
          <a:lstStyle/>
          <a:p>
            <a:r>
              <a:rPr lang="en-US" sz="2000" dirty="0"/>
              <a:t>How does perceived magnitude of a sensation relate to stimulus intensity?</a:t>
            </a:r>
          </a:p>
          <a:p>
            <a:r>
              <a:rPr lang="en-US" sz="2000" dirty="0"/>
              <a:t>S. S. Stevens (1957) showed that, for many  domains </a:t>
            </a:r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These provide ways to assess the </a:t>
            </a:r>
            <a:r>
              <a:rPr lang="en-US" sz="2000" b="1" dirty="0"/>
              <a:t>accuracy</a:t>
            </a:r>
            <a:r>
              <a:rPr lang="en-US" sz="2000" dirty="0"/>
              <a:t> of </a:t>
            </a:r>
            <a:r>
              <a:rPr lang="en-US" sz="2000" dirty="0">
                <a:solidFill>
                  <a:srgbClr val="FF0000"/>
                </a:solidFill>
              </a:rPr>
              <a:t>magnitude estimation </a:t>
            </a:r>
            <a:r>
              <a:rPr lang="en-US" sz="2000" dirty="0"/>
              <a:t>for visual encodings</a:t>
            </a:r>
          </a:p>
          <a:p>
            <a:pPr lvl="1"/>
            <a:r>
              <a:rPr lang="en-US" sz="1600" dirty="0"/>
              <a:t>length judgments most accurate</a:t>
            </a:r>
          </a:p>
          <a:p>
            <a:pPr lvl="1"/>
            <a:r>
              <a:rPr lang="en-US" sz="1600" dirty="0"/>
              <a:t>area: less so</a:t>
            </a:r>
          </a:p>
          <a:p>
            <a:r>
              <a:rPr lang="en-US" sz="2000" dirty="0"/>
              <a:t>But: graph perception is not always a matter of estimating magnitudes.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25</a:t>
            </a:fld>
            <a:endParaRPr lang="en-US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45581447"/>
              </p:ext>
            </p:extLst>
          </p:nvPr>
        </p:nvGraphicFramePr>
        <p:xfrm>
          <a:off x="1295400" y="2971800"/>
          <a:ext cx="25400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523880" imgH="228600" progId="Equation.DSMT4">
                  <p:embed/>
                </p:oleObj>
              </mc:Choice>
              <mc:Fallback>
                <p:oleObj name="Equation" r:id="rId2" imgW="1523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295400" y="2971800"/>
                        <a:ext cx="2540000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5105400" y="5867400"/>
            <a:ext cx="3733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From: </a:t>
            </a:r>
            <a:r>
              <a:rPr lang="en-US" sz="1200" dirty="0">
                <a:hlinkClick r:id="rId4"/>
              </a:rPr>
              <a:t>https://santhoshsoundar.blog/power-law/</a:t>
            </a:r>
            <a:r>
              <a:rPr lang="en-US" sz="1200" dirty="0"/>
              <a:t> </a:t>
            </a:r>
            <a:endParaRPr lang="en-US" sz="1200" i="1" dirty="0"/>
          </a:p>
        </p:txBody>
      </p:sp>
      <p:pic>
        <p:nvPicPr>
          <p:cNvPr id="11" name="Content Placeholder 10" descr="A picture containing chart&#10;&#10;Description automatically generated">
            <a:extLst>
              <a:ext uri="{FF2B5EF4-FFF2-40B4-BE49-F238E27FC236}">
                <a16:creationId xmlns:a16="http://schemas.microsoft.com/office/drawing/2014/main" id="{8D09B5B7-28BE-4714-ACDD-782CFE0ADDD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1341" y="1676400"/>
            <a:ext cx="3679317" cy="3729038"/>
          </a:xfrm>
        </p:spPr>
      </p:pic>
    </p:spTree>
    <p:extLst>
      <p:ext uri="{BB962C8B-B14F-4D97-AF65-F5344CB8AC3E}">
        <p14:creationId xmlns:p14="http://schemas.microsoft.com/office/powerpoint/2010/main" val="37831086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F3BEFE-483F-43B1-8435-1EFB4C167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Stevens’ Power Law: log-log form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8465212-28BD-4DE6-84AD-32E73DFC2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26</a:t>
            </a:fld>
            <a:endParaRPr lang="en-US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0A3A0C3D-AD63-443E-9307-F9CB2AA91D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348" y="2755007"/>
            <a:ext cx="6359652" cy="374730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4899312-147A-46ED-A52E-5B5BA81C23DB}"/>
              </a:ext>
            </a:extLst>
          </p:cNvPr>
          <p:cNvSpPr txBox="1"/>
          <p:nvPr/>
        </p:nvSpPr>
        <p:spPr>
          <a:xfrm>
            <a:off x="457200" y="12192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exponential form, S ~ </a:t>
            </a:r>
            <a:r>
              <a:rPr lang="en-US" dirty="0" err="1"/>
              <a:t>Intensity</a:t>
            </a:r>
            <a:r>
              <a:rPr lang="en-US" baseline="30000" dirty="0" err="1"/>
              <a:t>p</a:t>
            </a:r>
            <a:r>
              <a:rPr lang="en-US" dirty="0"/>
              <a:t> is more easily understood when both are plotted on log scales, where it is linear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095747B-2F9E-4AAC-A2EF-2841DAF8A1E2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838200" y="2025708"/>
                <a:ext cx="2350789" cy="353650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log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log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095747B-2F9E-4AAC-A2EF-2841DAF8A1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025708"/>
                <a:ext cx="2350789" cy="353650"/>
              </a:xfrm>
              <a:prstGeom prst="rect">
                <a:avLst/>
              </a:prstGeom>
              <a:blipFill>
                <a:blip r:embed="rId3"/>
                <a:stretch>
                  <a:fillRect t="-1724" b="-51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77C4918E-3C81-4AF0-A723-1DDFF41B61D6}"/>
              </a:ext>
            </a:extLst>
          </p:cNvPr>
          <p:cNvSpPr txBox="1"/>
          <p:nvPr/>
        </p:nvSpPr>
        <p:spPr>
          <a:xfrm>
            <a:off x="3810000" y="1983897"/>
            <a:ext cx="480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 is the multiplier effect of a multiple of Intensity</a:t>
            </a:r>
          </a:p>
        </p:txBody>
      </p:sp>
    </p:spTree>
    <p:extLst>
      <p:ext uri="{BB962C8B-B14F-4D97-AF65-F5344CB8AC3E}">
        <p14:creationId xmlns:p14="http://schemas.microsoft.com/office/powerpoint/2010/main" val="14168447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E02CDA-F628-4550-B0A5-5ED83B20B2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Power Law: Origin story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7D7E0E2-FBB4-4F3D-8C7D-81FA4C75D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27</a:t>
            </a:fld>
            <a:endParaRPr lang="en-US"/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CC9CC364-C1DE-481E-8DF3-1A9563661B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4974" y="1435257"/>
            <a:ext cx="4024313" cy="44638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782F800-F95D-425F-9DC7-AA340A3362A3}"/>
              </a:ext>
            </a:extLst>
          </p:cNvPr>
          <p:cNvSpPr txBox="1"/>
          <p:nvPr/>
        </p:nvSpPr>
        <p:spPr>
          <a:xfrm>
            <a:off x="457200" y="1447800"/>
            <a:ext cx="35052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1953, S. S. Stevens carried out experiments on magnitude estimation of </a:t>
            </a:r>
            <a:r>
              <a:rPr lang="en-US" dirty="0">
                <a:solidFill>
                  <a:srgbClr val="FF0000"/>
                </a:solidFill>
              </a:rPr>
              <a:t>loudness</a:t>
            </a:r>
            <a:r>
              <a:rPr lang="en-US" dirty="0"/>
              <a:t> of sounds – measured in </a:t>
            </a:r>
            <a:r>
              <a:rPr lang="en-US" dirty="0" err="1"/>
              <a:t>db</a:t>
            </a:r>
            <a:r>
              <a:rPr lang="en-US" dirty="0"/>
              <a:t> (a log scale)</a:t>
            </a:r>
          </a:p>
          <a:p>
            <a:endParaRPr lang="en-US" dirty="0"/>
          </a:p>
          <a:p>
            <a:r>
              <a:rPr lang="en-US" dirty="0"/>
              <a:t>This graph shows results for 7 individual subjects, offset to show the separate data</a:t>
            </a:r>
          </a:p>
          <a:p>
            <a:endParaRPr lang="en-US" dirty="0"/>
          </a:p>
          <a:p>
            <a:r>
              <a:rPr lang="en-US" dirty="0"/>
              <a:t>The idea of an average slope, </a:t>
            </a:r>
            <a:r>
              <a:rPr lang="en-US" i="1" dirty="0"/>
              <a:t>p</a:t>
            </a:r>
            <a:r>
              <a:rPr lang="en-US" dirty="0"/>
              <a:t>, arose later, as the effect for an </a:t>
            </a:r>
            <a:r>
              <a:rPr lang="en-US" dirty="0">
                <a:solidFill>
                  <a:srgbClr val="FF0000"/>
                </a:solidFill>
              </a:rPr>
              <a:t>average observer</a:t>
            </a:r>
            <a:r>
              <a:rPr lang="en-US" dirty="0"/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3F9A37D-3C20-4A52-81C5-35E8C3AC7AF8}"/>
              </a:ext>
            </a:extLst>
          </p:cNvPr>
          <p:cNvSpPr txBox="1"/>
          <p:nvPr/>
        </p:nvSpPr>
        <p:spPr>
          <a:xfrm>
            <a:off x="457200" y="6172200"/>
            <a:ext cx="7315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See: (2009) Stevens’ Power Law. In: </a:t>
            </a:r>
            <a:r>
              <a:rPr lang="en-US" sz="1400" i="1" dirty="0"/>
              <a:t>Sensory Neuroscience: Four Laws of Psychophysics</a:t>
            </a:r>
            <a:r>
              <a:rPr lang="en-US" sz="1400" dirty="0"/>
              <a:t>. Springer, Boston, MA. </a:t>
            </a:r>
            <a:r>
              <a:rPr lang="en-US" sz="1400" dirty="0">
                <a:hlinkClick r:id="rId3"/>
              </a:rPr>
              <a:t>https://doi.org/10.1007/978-0-387-84849-5_1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947424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181E95-CF5F-405B-BEF1-A4D915EF8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Power Law: Brightness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AA7DD08-B89E-48F5-9DF7-9590054E43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28</a:t>
            </a:fld>
            <a:endParaRPr lang="en-US"/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238B4DFB-CE0F-4C32-9518-C01233C3F5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1597025"/>
            <a:ext cx="4953000" cy="41529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26558FD-83E3-43E0-992E-83D78870D8EC}"/>
              </a:ext>
            </a:extLst>
          </p:cNvPr>
          <p:cNvSpPr txBox="1"/>
          <p:nvPr/>
        </p:nvSpPr>
        <p:spPr>
          <a:xfrm>
            <a:off x="533400" y="1231265"/>
            <a:ext cx="28956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about other stimulus domains?</a:t>
            </a:r>
          </a:p>
          <a:p>
            <a:endParaRPr lang="en-US" dirty="0"/>
          </a:p>
          <a:p>
            <a:r>
              <a:rPr lang="en-US" dirty="0"/>
              <a:t>Luminance of a light source could be measured (on a log scale)</a:t>
            </a:r>
          </a:p>
          <a:p>
            <a:endParaRPr lang="en-US" dirty="0"/>
          </a:p>
          <a:p>
            <a:r>
              <a:rPr lang="en-US" dirty="0"/>
              <a:t>Averaging over observers,</a:t>
            </a:r>
          </a:p>
          <a:p>
            <a:r>
              <a:rPr lang="en-US" dirty="0"/>
              <a:t>log of the magnitude estimates was again linear with log intensity.</a:t>
            </a: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CF78B1-BA19-42C1-A28B-C3A973419908}"/>
              </a:ext>
            </a:extLst>
          </p:cNvPr>
          <p:cNvSpPr txBox="1"/>
          <p:nvPr/>
        </p:nvSpPr>
        <p:spPr>
          <a:xfrm>
            <a:off x="609600" y="4861560"/>
            <a:ext cx="3124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Stevens (1975) asserted that he had discovered a fundamental law of the relation between physical properties and perception.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3FB367-B6CB-4723-A671-15C6E8912E8E}"/>
              </a:ext>
            </a:extLst>
          </p:cNvPr>
          <p:cNvSpPr txBox="1"/>
          <p:nvPr/>
        </p:nvSpPr>
        <p:spPr>
          <a:xfrm>
            <a:off x="6567196" y="2951866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slope = 0.5</a:t>
            </a:r>
          </a:p>
        </p:txBody>
      </p:sp>
    </p:spTree>
    <p:extLst>
      <p:ext uri="{BB962C8B-B14F-4D97-AF65-F5344CB8AC3E}">
        <p14:creationId xmlns:p14="http://schemas.microsoft.com/office/powerpoint/2010/main" val="22912967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Magnitude estimation &amp; memory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29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3048000"/>
            <a:ext cx="5152381" cy="287619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143000"/>
            <a:ext cx="822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How does </a:t>
            </a:r>
            <a:r>
              <a:rPr lang="en-US" sz="2400" dirty="0">
                <a:solidFill>
                  <a:srgbClr val="FF0000"/>
                </a:solidFill>
              </a:rPr>
              <a:t>remembered</a:t>
            </a:r>
            <a:r>
              <a:rPr lang="en-US" sz="2400" dirty="0"/>
              <a:t> size relate to </a:t>
            </a:r>
            <a:r>
              <a:rPr lang="en-US" sz="2400" dirty="0">
                <a:solidFill>
                  <a:srgbClr val="FF0000"/>
                </a:solidFill>
              </a:rPr>
              <a:t>perceived</a:t>
            </a:r>
            <a:r>
              <a:rPr lang="en-US" sz="2400" dirty="0"/>
              <a:t> size?</a:t>
            </a:r>
          </a:p>
          <a:p>
            <a:r>
              <a:rPr lang="en-US" sz="2400" dirty="0"/>
              <a:t>How does it relate to stimulus intensity?</a:t>
            </a:r>
          </a:p>
          <a:p>
            <a:r>
              <a:rPr lang="en-US" sz="2400" dirty="0" err="1"/>
              <a:t>Kerst</a:t>
            </a:r>
            <a:r>
              <a:rPr lang="en-US" sz="2400" dirty="0"/>
              <a:t> &amp; Howard (1984) propose another power law:</a:t>
            </a: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80742665"/>
              </p:ext>
            </p:extLst>
          </p:nvPr>
        </p:nvGraphicFramePr>
        <p:xfrm>
          <a:off x="5854700" y="2555220"/>
          <a:ext cx="25400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523880" imgH="228600" progId="Equation.DSMT4">
                  <p:embed/>
                </p:oleObj>
              </mc:Choice>
              <mc:Fallback>
                <p:oleObj name="Equation" r:id="rId3" imgW="1523880" imgH="22860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54700" y="2555220"/>
                        <a:ext cx="2540000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6513192"/>
              </p:ext>
            </p:extLst>
          </p:nvPr>
        </p:nvGraphicFramePr>
        <p:xfrm>
          <a:off x="5844381" y="3000374"/>
          <a:ext cx="2560638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536480" imgH="228600" progId="Equation.DSMT4">
                  <p:embed/>
                </p:oleObj>
              </mc:Choice>
              <mc:Fallback>
                <p:oleObj name="Equation" r:id="rId5" imgW="1536480" imgH="22860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44381" y="3000374"/>
                        <a:ext cx="2560638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83817914"/>
              </p:ext>
            </p:extLst>
          </p:nvPr>
        </p:nvGraphicFramePr>
        <p:xfrm>
          <a:off x="5854700" y="3879015"/>
          <a:ext cx="25400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523880" imgH="228600" progId="Equation.DSMT4">
                  <p:embed/>
                </p:oleObj>
              </mc:Choice>
              <mc:Fallback>
                <p:oleObj name="Equation" r:id="rId7" imgW="1523880" imgH="22860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54700" y="3879015"/>
                        <a:ext cx="2540000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457200" y="6324600"/>
            <a:ext cx="762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Kerst</a:t>
            </a:r>
            <a:r>
              <a:rPr lang="en-US" sz="1400" dirty="0"/>
              <a:t> &amp; Howard, </a:t>
            </a:r>
            <a:r>
              <a:rPr lang="en-US" sz="1400" i="1" dirty="0"/>
              <a:t>Bulletin of the </a:t>
            </a:r>
            <a:r>
              <a:rPr lang="en-US" sz="1400" i="1" dirty="0" err="1"/>
              <a:t>Psychonomic</a:t>
            </a:r>
            <a:r>
              <a:rPr lang="en-US" sz="1400" i="1" dirty="0"/>
              <a:t>  Society </a:t>
            </a:r>
            <a:r>
              <a:rPr lang="en-US" sz="1400" dirty="0"/>
              <a:t>1984, 22 (6), 517-520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416675" y="3445528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therefore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781675" y="4567535"/>
            <a:ext cx="2667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p ≈ p’, the exponent for memory ≈ p</a:t>
            </a:r>
            <a:r>
              <a:rPr lang="en-US" baseline="30000" dirty="0"/>
              <a:t>2</a:t>
            </a:r>
          </a:p>
          <a:p>
            <a:r>
              <a:rPr lang="en-US" dirty="0">
                <a:sym typeface="Symbol"/>
              </a:rPr>
              <a:t> remembered area </a:t>
            </a:r>
            <a:r>
              <a:rPr lang="en-US" dirty="0">
                <a:solidFill>
                  <a:srgbClr val="FF0000"/>
                </a:solidFill>
                <a:sym typeface="Symbol"/>
              </a:rPr>
              <a:t>less</a:t>
            </a:r>
            <a:r>
              <a:rPr lang="en-US" dirty="0">
                <a:sym typeface="Symbol"/>
              </a:rPr>
              <a:t> accurate than area itself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E6D7EF4-D6FA-447B-A01C-CF694678E757}"/>
              </a:ext>
            </a:extLst>
          </p:cNvPr>
          <p:cNvSpPr/>
          <p:nvPr/>
        </p:nvSpPr>
        <p:spPr>
          <a:xfrm>
            <a:off x="3581400" y="4971871"/>
            <a:ext cx="1752600" cy="228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FC113A1-0F9F-449D-ACFF-327DA436BACA}"/>
              </a:ext>
            </a:extLst>
          </p:cNvPr>
          <p:cNvSpPr/>
          <p:nvPr/>
        </p:nvSpPr>
        <p:spPr>
          <a:xfrm>
            <a:off x="3581400" y="4453235"/>
            <a:ext cx="1752600" cy="228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620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Today’s Topics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Why consider human factors in graphic &amp; information design?</a:t>
            </a:r>
          </a:p>
          <a:p>
            <a:pPr lvl="1"/>
            <a:r>
              <a:rPr lang="en-US" dirty="0"/>
              <a:t>Real-world applications</a:t>
            </a:r>
          </a:p>
          <a:p>
            <a:pPr lvl="1"/>
            <a:r>
              <a:rPr lang="en-US" dirty="0"/>
              <a:t>Data graphs</a:t>
            </a:r>
          </a:p>
          <a:p>
            <a:r>
              <a:rPr lang="en-US" dirty="0"/>
              <a:t>Empirical study of graphs</a:t>
            </a:r>
          </a:p>
          <a:p>
            <a:r>
              <a:rPr lang="en-US" dirty="0"/>
              <a:t>Experimental methods</a:t>
            </a:r>
          </a:p>
          <a:p>
            <a:pPr lvl="1"/>
            <a:r>
              <a:rPr lang="en-US" dirty="0"/>
              <a:t>Psychophysical methods</a:t>
            </a:r>
          </a:p>
          <a:p>
            <a:pPr lvl="1"/>
            <a:r>
              <a:rPr lang="en-US" dirty="0"/>
              <a:t>Eye tracking</a:t>
            </a:r>
          </a:p>
          <a:p>
            <a:pPr lvl="1"/>
            <a:r>
              <a:rPr lang="en-US" dirty="0"/>
              <a:t>Computer, web-based experiments</a:t>
            </a:r>
          </a:p>
          <a:p>
            <a:r>
              <a:rPr lang="en-US" dirty="0"/>
              <a:t>Visual inference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81AE77-FDC7-49AD-A16A-45496663CA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400" y="1752600"/>
            <a:ext cx="1213446" cy="11460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F97F2ED-BEDD-4CA9-A020-9B34774F31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3599" y="3322745"/>
            <a:ext cx="1619048" cy="14952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47F2410-2F5C-45B2-845F-E9FEBE34E3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3180" y="5292904"/>
            <a:ext cx="3685714" cy="14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774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Visual search tasks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30</a:t>
            </a:fld>
            <a:endParaRPr lang="en-US"/>
          </a:p>
        </p:txBody>
      </p:sp>
      <p:pic>
        <p:nvPicPr>
          <p:cNvPr id="1026" name="Picture 2" descr="C:\Dropbox\Documents\6135\images\humanfactors\visual-searc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2" y="1143001"/>
            <a:ext cx="3796667" cy="4395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1219200"/>
            <a:ext cx="3581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Find a target item among the many distractors in this display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3400" y="3352800"/>
            <a:ext cx="39624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Measure: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reaction time (RT)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accuracy (% correct)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Vary: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# distractors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# of targets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complexity (# black squares)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display format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…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648202" y="5715000"/>
            <a:ext cx="37966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paradigm is often used in evaluating complex visual displays</a:t>
            </a: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981200"/>
            <a:ext cx="962025" cy="1104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557212" y="2188234"/>
            <a:ext cx="914400" cy="8763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>
            <a:spLocks noChangeAspect="1"/>
          </p:cNvSpPr>
          <p:nvPr/>
        </p:nvSpPr>
        <p:spPr>
          <a:xfrm>
            <a:off x="6175175" y="3086100"/>
            <a:ext cx="742720" cy="7117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485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8BF19A-C0F5-4C0D-A850-850C701E8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Visual search experiment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C616E19-70D5-4450-A40E-325BCBDF0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31</a:t>
            </a:fld>
            <a:endParaRPr lang="en-US"/>
          </a:p>
        </p:txBody>
      </p:sp>
      <p:pic>
        <p:nvPicPr>
          <p:cNvPr id="5" name="Picture 4" descr="Calendar&#10;&#10;Description automatically generated">
            <a:extLst>
              <a:ext uri="{FF2B5EF4-FFF2-40B4-BE49-F238E27FC236}">
                <a16:creationId xmlns:a16="http://schemas.microsoft.com/office/drawing/2014/main" id="{7D739753-E509-42A6-BD66-4BBAC0FF01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0501" y="2352040"/>
            <a:ext cx="6096000" cy="31813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C249F74-2F36-454A-BAA3-B24AB414878B}"/>
              </a:ext>
            </a:extLst>
          </p:cNvPr>
          <p:cNvSpPr txBox="1"/>
          <p:nvPr/>
        </p:nvSpPr>
        <p:spPr>
          <a:xfrm>
            <a:off x="457200" y="1295400"/>
            <a:ext cx="8229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Visual search for a diagnostic signal (radiology) can vary with the # of targets and whether these are shown stationary or moving.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3322F9-00EC-44DF-A285-80C0FD7F030E}"/>
              </a:ext>
            </a:extLst>
          </p:cNvPr>
          <p:cNvSpPr txBox="1"/>
          <p:nvPr/>
        </p:nvSpPr>
        <p:spPr>
          <a:xfrm>
            <a:off x="533400" y="5867400"/>
            <a:ext cx="769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response measure here is % accuracy in detecting a given target.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E2934C-77C4-4948-9728-AD289F08E1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689" y="2846810"/>
            <a:ext cx="304477" cy="29123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F967049-8F48-4FC2-8501-BC33CD9C1063}"/>
              </a:ext>
            </a:extLst>
          </p:cNvPr>
          <p:cNvSpPr txBox="1"/>
          <p:nvPr/>
        </p:nvSpPr>
        <p:spPr>
          <a:xfrm>
            <a:off x="420027" y="2460407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Find:</a:t>
            </a:r>
          </a:p>
        </p:txBody>
      </p:sp>
    </p:spTree>
    <p:extLst>
      <p:ext uri="{BB962C8B-B14F-4D97-AF65-F5344CB8AC3E}">
        <p14:creationId xmlns:p14="http://schemas.microsoft.com/office/powerpoint/2010/main" val="9153388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CE6E12-8FC8-46D9-9529-5189880EC8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Visual search experiment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965EF77-DC3A-4888-AFEC-BFD935717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32</a:t>
            </a:fld>
            <a:endParaRPr lang="en-US"/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1AB8DDB9-86DF-43B0-9DA3-10DAC8598F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2185987"/>
            <a:ext cx="6096000" cy="35337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2C58EB9-2B6F-46BF-9B28-409AA1F3354E}"/>
              </a:ext>
            </a:extLst>
          </p:cNvPr>
          <p:cNvSpPr txBox="1"/>
          <p:nvPr/>
        </p:nvSpPr>
        <p:spPr>
          <a:xfrm>
            <a:off x="762000" y="5867400"/>
            <a:ext cx="762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From: </a:t>
            </a:r>
            <a:r>
              <a:rPr lang="en-US" sz="1400" dirty="0" err="1"/>
              <a:t>Stothart</a:t>
            </a:r>
            <a:r>
              <a:rPr lang="en-US" sz="1400" dirty="0"/>
              <a:t> et al (2018). Satisfaction in motion: Subsequent search misses are more likely in moving search displays. </a:t>
            </a:r>
            <a:r>
              <a:rPr lang="en-US" sz="1400" i="1" dirty="0"/>
              <a:t>Psychonomic Bulletin &amp; Review </a:t>
            </a:r>
            <a:r>
              <a:rPr lang="en-US" sz="1400" dirty="0"/>
              <a:t>25(1):409-415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EBB3DF-0330-4216-9D8E-582D9F75F131}"/>
              </a:ext>
            </a:extLst>
          </p:cNvPr>
          <p:cNvSpPr txBox="1"/>
          <p:nvPr/>
        </p:nvSpPr>
        <p:spPr>
          <a:xfrm>
            <a:off x="457200" y="1208801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Results: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F8C095-F76E-4317-838C-6155C43FB0DC}"/>
              </a:ext>
            </a:extLst>
          </p:cNvPr>
          <p:cNvSpPr txBox="1"/>
          <p:nvPr/>
        </p:nvSpPr>
        <p:spPr>
          <a:xfrm>
            <a:off x="2362200" y="1219200"/>
            <a:ext cx="6324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Better for 1 target vs. 2, whether moving or not</a:t>
            </a:r>
          </a:p>
          <a:p>
            <a:r>
              <a:rPr lang="en-US" dirty="0"/>
              <a:t>A 2</a:t>
            </a:r>
            <a:r>
              <a:rPr lang="en-US" baseline="30000" dirty="0"/>
              <a:t>nd</a:t>
            </a:r>
            <a:r>
              <a:rPr lang="en-US" dirty="0"/>
              <a:t> search is less accurate when the target is moving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249496-04F7-E4CB-CE13-D893433EFADA}"/>
              </a:ext>
            </a:extLst>
          </p:cNvPr>
          <p:cNvSpPr/>
          <p:nvPr/>
        </p:nvSpPr>
        <p:spPr>
          <a:xfrm>
            <a:off x="1981200" y="2133600"/>
            <a:ext cx="2514600" cy="3657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3CF6D73-E3FA-3768-16C7-1698F8CF4D3B}"/>
              </a:ext>
            </a:extLst>
          </p:cNvPr>
          <p:cNvSpPr/>
          <p:nvPr/>
        </p:nvSpPr>
        <p:spPr>
          <a:xfrm>
            <a:off x="5029200" y="2514600"/>
            <a:ext cx="2514600" cy="3276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39557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Running graph perception experiments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Paper &amp; pencil tasks</a:t>
            </a:r>
          </a:p>
          <a:p>
            <a:pPr lvl="1"/>
            <a:r>
              <a:rPr lang="en-US" dirty="0"/>
              <a:t>little control of experimental presentation features</a:t>
            </a:r>
          </a:p>
          <a:p>
            <a:pPr lvl="1"/>
            <a:r>
              <a:rPr lang="en-US" dirty="0"/>
              <a:t>can’t measure RT</a:t>
            </a:r>
          </a:p>
          <a:p>
            <a:r>
              <a:rPr lang="en-US" dirty="0"/>
              <a:t>Lab software: run on lab computers</a:t>
            </a:r>
          </a:p>
          <a:p>
            <a:pPr lvl="1"/>
            <a:r>
              <a:rPr lang="en-US" dirty="0"/>
              <a:t>e-prime ($$$), </a:t>
            </a:r>
            <a:r>
              <a:rPr lang="en-US" dirty="0">
                <a:hlinkClick r:id="rId2"/>
              </a:rPr>
              <a:t>https://pstnet.com/</a:t>
            </a:r>
            <a:r>
              <a:rPr lang="en-US" dirty="0"/>
              <a:t> </a:t>
            </a:r>
          </a:p>
          <a:p>
            <a:pPr lvl="1"/>
            <a:r>
              <a:rPr lang="en-US" dirty="0" err="1"/>
              <a:t>matlab</a:t>
            </a:r>
            <a:r>
              <a:rPr lang="en-US" dirty="0"/>
              <a:t> ($) &amp; </a:t>
            </a:r>
            <a:r>
              <a:rPr lang="en-US" dirty="0" err="1"/>
              <a:t>Psychtoolbox</a:t>
            </a:r>
            <a:r>
              <a:rPr lang="en-US" dirty="0"/>
              <a:t>: </a:t>
            </a:r>
            <a:r>
              <a:rPr lang="en-US" dirty="0">
                <a:hlinkClick r:id="rId3"/>
              </a:rPr>
              <a:t>http://psychtoolbox.org/</a:t>
            </a:r>
            <a:r>
              <a:rPr lang="en-US" dirty="0"/>
              <a:t> </a:t>
            </a:r>
          </a:p>
          <a:p>
            <a:pPr lvl="1"/>
            <a:r>
              <a:rPr lang="en-US" dirty="0" err="1"/>
              <a:t>PsychoPy</a:t>
            </a:r>
            <a:r>
              <a:rPr lang="en-US" dirty="0"/>
              <a:t> – free, open source, see: </a:t>
            </a:r>
            <a:r>
              <a:rPr lang="en-US" dirty="0">
                <a:hlinkClick r:id="rId4"/>
              </a:rPr>
              <a:t>http://www.psychopy.org/</a:t>
            </a:r>
            <a:r>
              <a:rPr lang="en-US" dirty="0"/>
              <a:t>  </a:t>
            </a:r>
          </a:p>
          <a:p>
            <a:r>
              <a:rPr lang="en-US" dirty="0"/>
              <a:t>Web-based</a:t>
            </a:r>
          </a:p>
          <a:p>
            <a:pPr lvl="1"/>
            <a:r>
              <a:rPr lang="en-US" dirty="0"/>
              <a:t>Survey Monkey / Qualtrics</a:t>
            </a:r>
          </a:p>
          <a:p>
            <a:pPr lvl="1"/>
            <a:r>
              <a:rPr lang="en-US" dirty="0"/>
              <a:t>Amazon Mechanical Turk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33</a:t>
            </a:fld>
            <a:endParaRPr lang="en-US"/>
          </a:p>
        </p:txBody>
      </p:sp>
      <p:pic>
        <p:nvPicPr>
          <p:cNvPr id="6" name="Picture 5" descr="Logo, company name&#10;&#10;Description automatically generated">
            <a:extLst>
              <a:ext uri="{FF2B5EF4-FFF2-40B4-BE49-F238E27FC236}">
                <a16:creationId xmlns:a16="http://schemas.microsoft.com/office/drawing/2014/main" id="{853F0F7E-B38A-4F06-A996-7E1DC28C11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0909" y="2578410"/>
            <a:ext cx="1714500" cy="904875"/>
          </a:xfrm>
          <a:prstGeom prst="rect">
            <a:avLst/>
          </a:prstGeom>
        </p:spPr>
      </p:pic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6218C13A-A2F0-45CB-9B83-6B007B14218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0909" y="4199099"/>
            <a:ext cx="1741170" cy="58674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2FF0E2FE-3735-31C6-12BA-2C2CD09C325F}"/>
              </a:ext>
            </a:extLst>
          </p:cNvPr>
          <p:cNvGrpSpPr/>
          <p:nvPr/>
        </p:nvGrpSpPr>
        <p:grpSpPr>
          <a:xfrm>
            <a:off x="5029525" y="4976829"/>
            <a:ext cx="1726095" cy="1426011"/>
            <a:chOff x="5029525" y="4976829"/>
            <a:chExt cx="1726095" cy="142601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3F6009A-8E66-44F5-B85C-5FD9B38695F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242572" y="5298332"/>
              <a:ext cx="1300000" cy="4420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F40781C-B8A9-4346-A491-F464C279E2C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029525" y="4976829"/>
              <a:ext cx="1726095" cy="315428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8D2F2A2-A283-4BFF-9E6C-C12F513F5DD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330906" y="5879507"/>
              <a:ext cx="1123333" cy="52333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55341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e-prime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34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57200" y="10668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 prime is a polished software system for designing psychology experiments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E-Studio GUI </a:t>
            </a:r>
            <a:r>
              <a:rPr lang="en-US" dirty="0">
                <a:sym typeface="Symbol"/>
              </a:rPr>
              <a:t> E-Basic script; E-Run: runs experiments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057400"/>
            <a:ext cx="3732595" cy="4114800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1679" y="2057400"/>
            <a:ext cx="4127740" cy="4114800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8" name="Picture 7" descr="Logo, company name&#10;&#10;Description automatically generated">
            <a:extLst>
              <a:ext uri="{FF2B5EF4-FFF2-40B4-BE49-F238E27FC236}">
                <a16:creationId xmlns:a16="http://schemas.microsoft.com/office/drawing/2014/main" id="{61149D42-79D1-4D5A-B6B6-446172F5AF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2300" y="192446"/>
            <a:ext cx="1714500" cy="90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4080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e-prime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35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2514599"/>
            <a:ext cx="5305714" cy="407142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19200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Create experiment structure by drag-and-drop in E-Studio</a:t>
            </a:r>
          </a:p>
          <a:p>
            <a:r>
              <a:rPr lang="en-US" dirty="0"/>
              <a:t>Stimuli: text, audio, images, video, …</a:t>
            </a:r>
          </a:p>
          <a:p>
            <a:r>
              <a:rPr lang="en-US" dirty="0"/>
              <a:t>Response devices: keyboard, mouse, external devices, …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2514599"/>
            <a:ext cx="1295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Experiment structure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696200" y="2819400"/>
            <a:ext cx="990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Block of trials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3581400" y="3142565"/>
            <a:ext cx="914400" cy="0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 flipV="1">
            <a:off x="3733800" y="3810000"/>
            <a:ext cx="990600" cy="740313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1600200" y="2837764"/>
            <a:ext cx="685800" cy="0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1781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PsychoPy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36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904" y="2133600"/>
            <a:ext cx="7066191" cy="45690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1430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PsychoPy</a:t>
            </a:r>
            <a:r>
              <a:rPr lang="en-US" dirty="0"/>
              <a:t> provides a GUI for constructing online experiments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Builder interface </a:t>
            </a:r>
            <a:r>
              <a:rPr lang="en-US" dirty="0">
                <a:sym typeface="Symbol"/>
              </a:rPr>
              <a:t> python code that runs the experiment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629400" y="1200514"/>
            <a:ext cx="2209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hlinkClick r:id="rId3"/>
              </a:rPr>
              <a:t>https://www.psychopy.org/</a:t>
            </a:r>
            <a:r>
              <a:rPr lang="en-US" sz="1400" dirty="0"/>
              <a:t> </a:t>
            </a: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3BD3D9D1-DC3C-4E77-8ADA-80EBC331361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8030" y="339249"/>
            <a:ext cx="1741170" cy="586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8685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Amazon Mechanical Turk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37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2209800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Web-based experiments, hosted on Amazon servers</a:t>
            </a:r>
          </a:p>
          <a:p>
            <a:pPr lvl="1"/>
            <a:r>
              <a:rPr lang="en-US" dirty="0"/>
              <a:t>requester jobs: </a:t>
            </a:r>
            <a:r>
              <a:rPr lang="en-US" dirty="0">
                <a:solidFill>
                  <a:srgbClr val="0070C0"/>
                </a:solidFill>
              </a:rPr>
              <a:t>H</a:t>
            </a:r>
            <a:r>
              <a:rPr lang="en-US" dirty="0"/>
              <a:t>uman </a:t>
            </a:r>
            <a:r>
              <a:rPr lang="en-US" dirty="0">
                <a:solidFill>
                  <a:srgbClr val="0070C0"/>
                </a:solidFill>
              </a:rPr>
              <a:t>I</a:t>
            </a:r>
            <a:r>
              <a:rPr lang="en-US" dirty="0"/>
              <a:t>ntelligence </a:t>
            </a:r>
            <a:r>
              <a:rPr lang="en-US" dirty="0">
                <a:solidFill>
                  <a:srgbClr val="0070C0"/>
                </a:solidFill>
              </a:rPr>
              <a:t>T</a:t>
            </a:r>
            <a:r>
              <a:rPr lang="en-US" dirty="0"/>
              <a:t>asks (HITs)</a:t>
            </a:r>
          </a:p>
          <a:p>
            <a:pPr lvl="1"/>
            <a:r>
              <a:rPr lang="en-US" dirty="0"/>
              <a:t>worker pool: </a:t>
            </a:r>
            <a:r>
              <a:rPr lang="en-US" dirty="0" err="1"/>
              <a:t>Turkers</a:t>
            </a:r>
            <a:r>
              <a:rPr lang="en-US" dirty="0"/>
              <a:t>, get paid for doing tasks ($0.01 – 0.10 per item)</a:t>
            </a:r>
          </a:p>
          <a:p>
            <a:pPr lvl="1"/>
            <a:r>
              <a:rPr lang="en-US" dirty="0"/>
              <a:t>each cell of a design can be a separate HIT</a:t>
            </a:r>
          </a:p>
          <a:p>
            <a:pPr lvl="1"/>
            <a:r>
              <a:rPr lang="en-US" dirty="0"/>
              <a:t>Amazon provides a markup language for presenting text, movies, images, … (HTML, </a:t>
            </a:r>
            <a:r>
              <a:rPr lang="en-US" dirty="0" err="1"/>
              <a:t>javascript</a:t>
            </a:r>
            <a:r>
              <a:rPr lang="en-US" dirty="0"/>
              <a:t>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3200400"/>
            <a:ext cx="5400000" cy="32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66502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F4078AC-61C6-16C6-F6B2-FAD34C8582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645951"/>
            <a:ext cx="7772400" cy="1362075"/>
          </a:xfrm>
        </p:spPr>
        <p:txBody>
          <a:bodyPr/>
          <a:lstStyle/>
          <a:p>
            <a:r>
              <a:rPr lang="en-CA" dirty="0"/>
              <a:t>Studies of Graph Perception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E7B6B20-EE55-6CCF-98D1-FA50C3FE04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2313" y="2386013"/>
            <a:ext cx="7772400" cy="1500187"/>
          </a:xfrm>
        </p:spPr>
        <p:txBody>
          <a:bodyPr>
            <a:normAutofit fontScale="925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Early studies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Elementary perceptual tasks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Accuracy &amp; reaction time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Mental processes in graph perception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Task analysis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93C7274-FD86-0B7D-AE41-7C8DE99F5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AC36D3A-028A-0FBD-5C2D-DDA0DA29BE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4842200"/>
            <a:ext cx="6657143" cy="15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068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Early studies: Circles vs. bars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39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819400"/>
            <a:ext cx="5340668" cy="355377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143000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Eells</a:t>
            </a:r>
            <a:r>
              <a:rPr lang="en-US" dirty="0"/>
              <a:t> (1929) studied </a:t>
            </a:r>
            <a:r>
              <a:rPr lang="en-US" dirty="0">
                <a:solidFill>
                  <a:srgbClr val="FF0000"/>
                </a:solidFill>
              </a:rPr>
              <a:t>magnitude estimation </a:t>
            </a:r>
            <a:r>
              <a:rPr lang="en-US" dirty="0"/>
              <a:t>of proportions of a whole, presented as circles vs. bars</a:t>
            </a:r>
          </a:p>
          <a:p>
            <a:r>
              <a:rPr lang="en-US" dirty="0"/>
              <a:t>“What number represents the </a:t>
            </a:r>
            <a:r>
              <a:rPr lang="en-US" dirty="0">
                <a:solidFill>
                  <a:srgbClr val="FF0000"/>
                </a:solidFill>
              </a:rPr>
              <a:t>proportion</a:t>
            </a:r>
            <a:r>
              <a:rPr lang="en-US" dirty="0"/>
              <a:t> for each marked segment?”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791200" y="2895600"/>
            <a:ext cx="2895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Conclusions: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1 segment: circles ≈ bars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&gt;1 segment: circles better than bars</a:t>
            </a:r>
          </a:p>
        </p:txBody>
      </p:sp>
    </p:spTree>
    <p:extLst>
      <p:ext uri="{BB962C8B-B14F-4D97-AF65-F5344CB8AC3E}">
        <p14:creationId xmlns:p14="http://schemas.microsoft.com/office/powerpoint/2010/main" val="28711132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1DFF7-4EA6-4A22-8B1B-8F3E892D4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Psychological issues in human factors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549320-631E-4189-B569-DFBDE51E49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964093"/>
            <a:ext cx="8229600" cy="4114800"/>
          </a:xfrm>
        </p:spPr>
        <p:txBody>
          <a:bodyPr/>
          <a:lstStyle/>
          <a:p>
            <a:r>
              <a:rPr lang="en-US" dirty="0"/>
              <a:t>Sensory (iconic) memory</a:t>
            </a:r>
          </a:p>
          <a:p>
            <a:pPr lvl="1"/>
            <a:r>
              <a:rPr lang="en-US" dirty="0"/>
              <a:t>pre-attentive, automatic, feature detection</a:t>
            </a:r>
          </a:p>
          <a:p>
            <a:pPr lvl="1"/>
            <a:r>
              <a:rPr lang="en-US" dirty="0"/>
              <a:t>massively parallel, short duration, easily fooled</a:t>
            </a:r>
          </a:p>
          <a:p>
            <a:r>
              <a:rPr lang="en-US" dirty="0"/>
              <a:t>Visual attention</a:t>
            </a:r>
          </a:p>
          <a:p>
            <a:pPr lvl="1"/>
            <a:r>
              <a:rPr lang="en-US" dirty="0"/>
              <a:t>limited capacity</a:t>
            </a:r>
          </a:p>
          <a:p>
            <a:pPr lvl="1"/>
            <a:r>
              <a:rPr lang="en-US" dirty="0"/>
              <a:t>drawn to most salient features (color, motion, …)</a:t>
            </a:r>
          </a:p>
          <a:p>
            <a:r>
              <a:rPr lang="en-US" dirty="0"/>
              <a:t>Top-down processing</a:t>
            </a:r>
          </a:p>
          <a:p>
            <a:pPr lvl="1"/>
            <a:r>
              <a:rPr lang="en-US" dirty="0"/>
              <a:t>Goals, expectations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CB5701-051A-4DED-B670-C95CC824C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D0EBA4-197F-4344-B054-E48AA1080EB5}"/>
              </a:ext>
            </a:extLst>
          </p:cNvPr>
          <p:cNvSpPr txBox="1"/>
          <p:nvPr/>
        </p:nvSpPr>
        <p:spPr>
          <a:xfrm>
            <a:off x="457200" y="1143000"/>
            <a:ext cx="8229600" cy="52322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/>
              <a:t>The following examples can be analyzed in terms of:</a:t>
            </a:r>
          </a:p>
        </p:txBody>
      </p:sp>
    </p:spTree>
    <p:extLst>
      <p:ext uri="{BB962C8B-B14F-4D97-AF65-F5344CB8AC3E}">
        <p14:creationId xmlns:p14="http://schemas.microsoft.com/office/powerpoint/2010/main" val="204875044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Graph perception: Elementary perceptual tasks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40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1362333"/>
            <a:ext cx="4242857" cy="460952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626628" y="5676582"/>
            <a:ext cx="1981200" cy="304800"/>
          </a:xfrm>
          <a:prstGeom prst="rect">
            <a:avLst/>
          </a:prstGeom>
          <a:gradFill flip="none" rotWithShape="1">
            <a:gsLst>
              <a:gs pos="0">
                <a:srgbClr val="002060">
                  <a:alpha val="21000"/>
                </a:srgbClr>
              </a:gs>
              <a:gs pos="50000">
                <a:schemeClr val="accent1">
                  <a:tint val="44500"/>
                  <a:satMod val="160000"/>
                  <a:alpha val="25000"/>
                </a:schemeClr>
              </a:gs>
              <a:gs pos="100000">
                <a:schemeClr val="accent1">
                  <a:tint val="23500"/>
                  <a:satMod val="160000"/>
                  <a:alpha val="2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57200" y="1295400"/>
            <a:ext cx="3810000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dirty="0"/>
              <a:t>Cleveland &amp; McGill (1984) proposed that graphical perception could be studied in terms of 10 elementary perceptual tasks involved in most common graphs.</a:t>
            </a:r>
          </a:p>
          <a:p>
            <a:pPr>
              <a:spcAft>
                <a:spcPts val="1200"/>
              </a:spcAft>
            </a:pPr>
            <a:r>
              <a:rPr lang="en-US" dirty="0"/>
              <a:t>Their study was one of the first modern ones.</a:t>
            </a:r>
          </a:p>
          <a:p>
            <a:pPr>
              <a:spcAft>
                <a:spcPts val="1200"/>
              </a:spcAft>
            </a:pPr>
            <a:r>
              <a:rPr lang="en-US" dirty="0"/>
              <a:t>It set a standard for magnitude estimation tasks of data graphs</a:t>
            </a:r>
          </a:p>
        </p:txBody>
      </p:sp>
    </p:spTree>
    <p:extLst>
      <p:ext uri="{BB962C8B-B14F-4D97-AF65-F5344CB8AC3E}">
        <p14:creationId xmlns:p14="http://schemas.microsoft.com/office/powerpoint/2010/main" val="66953191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Cleveland &amp; McGill experiments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41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7200" y="1295400"/>
            <a:ext cx="807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Pie charts vs. bar charts – </a:t>
            </a:r>
            <a:r>
              <a:rPr lang="en-US" sz="2400" dirty="0">
                <a:solidFill>
                  <a:srgbClr val="0070C0"/>
                </a:solidFill>
              </a:rPr>
              <a:t>position-angle</a:t>
            </a:r>
            <a:r>
              <a:rPr lang="en-US" sz="2400" dirty="0"/>
              <a:t> experiment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2209800"/>
            <a:ext cx="3580953" cy="201904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2057400"/>
            <a:ext cx="381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Elementary perceptual tasks: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bar chart: position along a scale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pie chart: angle? area? arc length?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3200274"/>
            <a:ext cx="41148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Experiment:</a:t>
            </a:r>
          </a:p>
          <a:p>
            <a:r>
              <a:rPr lang="en-US" dirty="0"/>
              <a:t>50 graphs (½ pie, ½ bar), random order</a:t>
            </a:r>
          </a:p>
          <a:p>
            <a:r>
              <a:rPr lang="en-US" dirty="0"/>
              <a:t>largest marked</a:t>
            </a:r>
          </a:p>
          <a:p>
            <a:r>
              <a:rPr lang="en-US" dirty="0"/>
              <a:t>“What percent is each of the others?”</a:t>
            </a:r>
          </a:p>
          <a:p>
            <a:r>
              <a:rPr lang="en-US" dirty="0"/>
              <a:t>“Make a quick visual judgment”</a:t>
            </a:r>
          </a:p>
          <a:p>
            <a:r>
              <a:rPr lang="en-US" dirty="0"/>
              <a:t>Response on an </a:t>
            </a:r>
            <a:r>
              <a:rPr lang="en-US" dirty="0">
                <a:solidFill>
                  <a:srgbClr val="0070C0"/>
                </a:solidFill>
              </a:rPr>
              <a:t>answer sheet</a:t>
            </a:r>
          </a:p>
        </p:txBody>
      </p:sp>
      <p:sp>
        <p:nvSpPr>
          <p:cNvPr id="8" name="Oval 7"/>
          <p:cNvSpPr/>
          <p:nvPr/>
        </p:nvSpPr>
        <p:spPr>
          <a:xfrm>
            <a:off x="5867400" y="3657600"/>
            <a:ext cx="152400" cy="1524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8096250" y="2680990"/>
            <a:ext cx="152400" cy="1524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2057400" y="3857373"/>
            <a:ext cx="152400" cy="1524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428625" y="5257800"/>
            <a:ext cx="5334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Measures:</a:t>
            </a:r>
          </a:p>
          <a:p>
            <a:r>
              <a:rPr lang="en-US" dirty="0"/>
              <a:t>accuracy: log</a:t>
            </a:r>
            <a:r>
              <a:rPr lang="en-US" baseline="-25000" dirty="0"/>
              <a:t>2</a:t>
            </a:r>
            <a:r>
              <a:rPr lang="en-US" dirty="0"/>
              <a:t>(|judged % - true %| +1/8|)</a:t>
            </a:r>
          </a:p>
          <a:p>
            <a:r>
              <a:rPr lang="en-US" dirty="0"/>
              <a:t>bias: judged % - true %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486400" y="5428886"/>
            <a:ext cx="3124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NB: log scale estimates </a:t>
            </a:r>
            <a:r>
              <a:rPr lang="en-US" dirty="0">
                <a:solidFill>
                  <a:srgbClr val="FF0000"/>
                </a:solidFill>
              </a:rPr>
              <a:t>relative</a:t>
            </a:r>
            <a:r>
              <a:rPr lang="en-US" dirty="0"/>
              <a:t> error; +1/8 handles zero values</a:t>
            </a:r>
          </a:p>
        </p:txBody>
      </p:sp>
    </p:spTree>
    <p:extLst>
      <p:ext uri="{BB962C8B-B14F-4D97-AF65-F5344CB8AC3E}">
        <p14:creationId xmlns:p14="http://schemas.microsoft.com/office/powerpoint/2010/main" val="115458484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Cleveland &amp; McGill experiments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42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57200" y="1219200"/>
            <a:ext cx="8229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400" dirty="0">
                <a:solidFill>
                  <a:prstClr val="black"/>
                </a:solidFill>
              </a:rPr>
              <a:t>Bar charts tasks – </a:t>
            </a:r>
            <a:r>
              <a:rPr lang="en-US" sz="2400" dirty="0">
                <a:solidFill>
                  <a:srgbClr val="0070C0"/>
                </a:solidFill>
              </a:rPr>
              <a:t>position-length</a:t>
            </a:r>
            <a:r>
              <a:rPr lang="en-US" sz="2400" dirty="0">
                <a:solidFill>
                  <a:prstClr val="black"/>
                </a:solidFill>
              </a:rPr>
              <a:t> experiment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896" y="1905000"/>
            <a:ext cx="8091429" cy="2040000"/>
          </a:xfrm>
          <a:prstGeom prst="rect">
            <a:avLst/>
          </a:prstGeom>
        </p:spPr>
      </p:pic>
      <p:sp>
        <p:nvSpPr>
          <p:cNvPr id="19" name="Oval 18"/>
          <p:cNvSpPr>
            <a:spLocks noChangeAspect="1"/>
          </p:cNvSpPr>
          <p:nvPr/>
        </p:nvSpPr>
        <p:spPr>
          <a:xfrm>
            <a:off x="2645732" y="2362200"/>
            <a:ext cx="76200" cy="762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>
            <a:spLocks noChangeAspect="1"/>
          </p:cNvSpPr>
          <p:nvPr/>
        </p:nvSpPr>
        <p:spPr>
          <a:xfrm>
            <a:off x="3247390" y="2885194"/>
            <a:ext cx="76200" cy="762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>
            <a:spLocks noChangeAspect="1"/>
          </p:cNvSpPr>
          <p:nvPr/>
        </p:nvSpPr>
        <p:spPr>
          <a:xfrm>
            <a:off x="4434840" y="2848800"/>
            <a:ext cx="76200" cy="762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>
            <a:spLocks noChangeAspect="1"/>
          </p:cNvSpPr>
          <p:nvPr/>
        </p:nvSpPr>
        <p:spPr>
          <a:xfrm>
            <a:off x="4890448" y="3048000"/>
            <a:ext cx="76200" cy="762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>
            <a:spLocks noChangeAspect="1"/>
          </p:cNvSpPr>
          <p:nvPr/>
        </p:nvSpPr>
        <p:spPr>
          <a:xfrm>
            <a:off x="6075528" y="2577152"/>
            <a:ext cx="76200" cy="762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>
            <a:spLocks noChangeAspect="1"/>
          </p:cNvSpPr>
          <p:nvPr/>
        </p:nvSpPr>
        <p:spPr>
          <a:xfrm>
            <a:off x="6553200" y="2659607"/>
            <a:ext cx="76200" cy="762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>
            <a:spLocks noChangeAspect="1"/>
          </p:cNvSpPr>
          <p:nvPr/>
        </p:nvSpPr>
        <p:spPr>
          <a:xfrm>
            <a:off x="1028700" y="2697707"/>
            <a:ext cx="76200" cy="762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>
            <a:spLocks noChangeAspect="1"/>
          </p:cNvSpPr>
          <p:nvPr/>
        </p:nvSpPr>
        <p:spPr>
          <a:xfrm>
            <a:off x="1108767" y="3086100"/>
            <a:ext cx="76200" cy="762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>
            <a:spLocks noChangeAspect="1"/>
          </p:cNvSpPr>
          <p:nvPr/>
        </p:nvSpPr>
        <p:spPr>
          <a:xfrm>
            <a:off x="7696200" y="2362200"/>
            <a:ext cx="76200" cy="762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>
            <a:spLocks noChangeAspect="1"/>
          </p:cNvSpPr>
          <p:nvPr/>
        </p:nvSpPr>
        <p:spPr>
          <a:xfrm>
            <a:off x="7698852" y="2583407"/>
            <a:ext cx="76200" cy="762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604896" y="4191000"/>
            <a:ext cx="47291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Experiment: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50 graphs, 10 × 5 types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“What percent is smaller    of the larger    ?”</a:t>
            </a:r>
          </a:p>
        </p:txBody>
      </p:sp>
      <p:sp>
        <p:nvSpPr>
          <p:cNvPr id="34" name="Oval 33"/>
          <p:cNvSpPr>
            <a:spLocks noChangeAspect="1"/>
          </p:cNvSpPr>
          <p:nvPr/>
        </p:nvSpPr>
        <p:spPr>
          <a:xfrm>
            <a:off x="4724400" y="4900938"/>
            <a:ext cx="76200" cy="762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>
            <a:spLocks noChangeAspect="1"/>
          </p:cNvSpPr>
          <p:nvPr/>
        </p:nvSpPr>
        <p:spPr>
          <a:xfrm>
            <a:off x="3333981" y="4900938"/>
            <a:ext cx="76200" cy="762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604896" y="5257800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n-US" b="1" dirty="0">
                <a:solidFill>
                  <a:prstClr val="black"/>
                </a:solidFill>
              </a:rPr>
              <a:t>Measures:</a:t>
            </a:r>
          </a:p>
          <a:p>
            <a:pPr lvl="0"/>
            <a:r>
              <a:rPr lang="en-US" dirty="0">
                <a:solidFill>
                  <a:prstClr val="black"/>
                </a:solidFill>
              </a:rPr>
              <a:t>accuracy: log</a:t>
            </a:r>
            <a:r>
              <a:rPr lang="en-US" baseline="-25000" dirty="0">
                <a:solidFill>
                  <a:prstClr val="black"/>
                </a:solidFill>
              </a:rPr>
              <a:t>2</a:t>
            </a:r>
            <a:r>
              <a:rPr lang="en-US" dirty="0">
                <a:solidFill>
                  <a:prstClr val="black"/>
                </a:solidFill>
              </a:rPr>
              <a:t>(|judged % - true %| +1/8|)</a:t>
            </a:r>
          </a:p>
          <a:p>
            <a:pPr lvl="0"/>
            <a:r>
              <a:rPr lang="en-US" dirty="0">
                <a:solidFill>
                  <a:prstClr val="black"/>
                </a:solidFill>
              </a:rPr>
              <a:t>bias: judged % - true %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5334000" y="4343400"/>
            <a:ext cx="3429000" cy="1477328"/>
          </a:xfrm>
          <a:prstGeom prst="rect">
            <a:avLst/>
          </a:prstGeom>
          <a:solidFill>
            <a:schemeClr val="bg2">
              <a:lumMod val="90000"/>
              <a:alpha val="3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Discussion Q: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What are the elementary perceptual tasks involved in each of these?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What is the statistical analysis?</a:t>
            </a:r>
          </a:p>
        </p:txBody>
      </p:sp>
    </p:spTree>
    <p:extLst>
      <p:ext uri="{BB962C8B-B14F-4D97-AF65-F5344CB8AC3E}">
        <p14:creationId xmlns:p14="http://schemas.microsoft.com/office/powerpoint/2010/main" val="290819421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Cleveland &amp; McGill experiments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43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2362200"/>
            <a:ext cx="5812858" cy="385666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954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Cleveland &amp; McGill summarized these experiments in this figure, comparing absolute error in the tasks in these two experiments.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66800" y="2514549"/>
            <a:ext cx="16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Adjacent bars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66800" y="2895562"/>
            <a:ext cx="16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Separated bars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66800" y="3276575"/>
            <a:ext cx="1447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Aligned stacked</a:t>
            </a:r>
          </a:p>
        </p:txBody>
      </p:sp>
      <p:sp>
        <p:nvSpPr>
          <p:cNvPr id="9" name="Rectangle 8"/>
          <p:cNvSpPr/>
          <p:nvPr/>
        </p:nvSpPr>
        <p:spPr>
          <a:xfrm>
            <a:off x="1066800" y="3657588"/>
            <a:ext cx="172968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400" dirty="0">
                <a:solidFill>
                  <a:prstClr val="black"/>
                </a:solidFill>
              </a:rPr>
              <a:t>Unaligned stacked</a:t>
            </a:r>
          </a:p>
        </p:txBody>
      </p:sp>
      <p:sp>
        <p:nvSpPr>
          <p:cNvPr id="10" name="Rectangle 9"/>
          <p:cNvSpPr/>
          <p:nvPr/>
        </p:nvSpPr>
        <p:spPr>
          <a:xfrm>
            <a:off x="1066800" y="4038600"/>
            <a:ext cx="109049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dirty="0">
                <a:solidFill>
                  <a:prstClr val="black"/>
                </a:solidFill>
              </a:rPr>
              <a:t>Divided bars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9143" y="5123594"/>
            <a:ext cx="435714" cy="4380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3429" y="4751688"/>
            <a:ext cx="485714" cy="4571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685800" y="5867400"/>
            <a:ext cx="35052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NB: confidence intervals based on bootstrap of log |error| because of (a) non-normality; (b) repeated measures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705600" y="2483771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Position--length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457631" y="4610927"/>
            <a:ext cx="1915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Position--angle</a:t>
            </a:r>
          </a:p>
        </p:txBody>
      </p:sp>
    </p:spTree>
    <p:extLst>
      <p:ext uri="{BB962C8B-B14F-4D97-AF65-F5344CB8AC3E}">
        <p14:creationId xmlns:p14="http://schemas.microsoft.com/office/powerpoint/2010/main" val="176249738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Heer</a:t>
            </a:r>
            <a:r>
              <a:rPr lang="en-US" dirty="0"/>
              <a:t> &amp; </a:t>
            </a:r>
            <a:r>
              <a:rPr lang="en-US" dirty="0" err="1"/>
              <a:t>Bostock</a:t>
            </a:r>
            <a:r>
              <a:rPr lang="en-US" dirty="0"/>
              <a:t>: </a:t>
            </a:r>
            <a:r>
              <a:rPr lang="en-US" dirty="0" err="1"/>
              <a:t>MTurk</a:t>
            </a:r>
            <a:r>
              <a:rPr lang="en-US" dirty="0"/>
              <a:t> experiments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143000"/>
            <a:ext cx="7848600" cy="2590800"/>
          </a:xfrm>
        </p:spPr>
        <p:txBody>
          <a:bodyPr>
            <a:normAutofit/>
          </a:bodyPr>
          <a:lstStyle/>
          <a:p>
            <a:r>
              <a:rPr lang="en-US" sz="2400" dirty="0"/>
              <a:t>Replicated Cleveland &amp; McGill T1—T5, T6 (angle)</a:t>
            </a:r>
          </a:p>
          <a:p>
            <a:r>
              <a:rPr lang="en-US" sz="2400" dirty="0"/>
              <a:t>Added </a:t>
            </a:r>
            <a:r>
              <a:rPr lang="en-US" sz="2400" dirty="0">
                <a:solidFill>
                  <a:srgbClr val="0070C0"/>
                </a:solidFill>
              </a:rPr>
              <a:t>area</a:t>
            </a:r>
            <a:r>
              <a:rPr lang="en-US" sz="2400" dirty="0"/>
              <a:t> judgment tasks:</a:t>
            </a:r>
          </a:p>
          <a:p>
            <a:pPr lvl="1"/>
            <a:r>
              <a:rPr lang="en-US" sz="2000" dirty="0"/>
              <a:t>T7: Bubble chart</a:t>
            </a:r>
          </a:p>
          <a:p>
            <a:pPr lvl="1"/>
            <a:r>
              <a:rPr lang="en-US" sz="2000" dirty="0"/>
              <a:t>T8: Center-aligned rectangles</a:t>
            </a:r>
          </a:p>
          <a:p>
            <a:pPr lvl="1"/>
            <a:r>
              <a:rPr lang="en-US" sz="2000" dirty="0"/>
              <a:t>T9: </a:t>
            </a:r>
            <a:r>
              <a:rPr lang="en-US" sz="2000" dirty="0" err="1"/>
              <a:t>Treemap</a:t>
            </a:r>
            <a:endParaRPr lang="en-US" sz="2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3810000"/>
            <a:ext cx="4514286" cy="260952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09600" y="4038600"/>
            <a:ext cx="2971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Task:</a:t>
            </a:r>
          </a:p>
          <a:p>
            <a:r>
              <a:rPr lang="en-US" dirty="0"/>
              <a:t>“What % is area A of area B?”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C078873-395C-4FFB-824E-450037112558}"/>
              </a:ext>
            </a:extLst>
          </p:cNvPr>
          <p:cNvCxnSpPr>
            <a:cxnSpLocks/>
          </p:cNvCxnSpPr>
          <p:nvPr/>
        </p:nvCxnSpPr>
        <p:spPr>
          <a:xfrm>
            <a:off x="4038600" y="5209593"/>
            <a:ext cx="1371600" cy="0"/>
          </a:xfrm>
          <a:prstGeom prst="line">
            <a:avLst/>
          </a:prstGeom>
          <a:ln w="22225">
            <a:solidFill>
              <a:srgbClr val="00B0F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930E57A-D631-4AC8-B00F-19217EBA6C3A}"/>
              </a:ext>
            </a:extLst>
          </p:cNvPr>
          <p:cNvCxnSpPr>
            <a:cxnSpLocks/>
          </p:cNvCxnSpPr>
          <p:nvPr/>
        </p:nvCxnSpPr>
        <p:spPr>
          <a:xfrm>
            <a:off x="5598372" y="3954029"/>
            <a:ext cx="0" cy="1676400"/>
          </a:xfrm>
          <a:prstGeom prst="straightConnector1">
            <a:avLst/>
          </a:prstGeom>
          <a:ln w="22225">
            <a:solidFill>
              <a:srgbClr val="00B0F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BBD577D-2A35-48AA-9FE6-283EBD53A58F}"/>
              </a:ext>
            </a:extLst>
          </p:cNvPr>
          <p:cNvSpPr txBox="1"/>
          <p:nvPr/>
        </p:nvSpPr>
        <p:spPr>
          <a:xfrm>
            <a:off x="8077200" y="4388040"/>
            <a:ext cx="22860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C6FBA06-B851-4EE5-ACA5-B99B9D7B0914}"/>
              </a:ext>
            </a:extLst>
          </p:cNvPr>
          <p:cNvSpPr/>
          <p:nvPr/>
        </p:nvSpPr>
        <p:spPr>
          <a:xfrm>
            <a:off x="5141173" y="4388040"/>
            <a:ext cx="323286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 algn="ctr"/>
            <a:r>
              <a:rPr lang="en-US" sz="1400" dirty="0">
                <a:solidFill>
                  <a:prstClr val="black"/>
                </a:solidFill>
              </a:rPr>
              <a:t>A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CACEF58-824A-4A7E-B368-D964FFD644B6}"/>
              </a:ext>
            </a:extLst>
          </p:cNvPr>
          <p:cNvSpPr/>
          <p:nvPr/>
        </p:nvSpPr>
        <p:spPr>
          <a:xfrm>
            <a:off x="5941573" y="4027093"/>
            <a:ext cx="288861" cy="307777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lvl="0" algn="ctr"/>
            <a:r>
              <a:rPr lang="en-US" sz="1400" dirty="0">
                <a:solidFill>
                  <a:prstClr val="black"/>
                </a:solidFill>
              </a:rPr>
              <a:t>B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473F757-2F15-455F-81B8-5E1236AC9313}"/>
              </a:ext>
            </a:extLst>
          </p:cNvPr>
          <p:cNvSpPr/>
          <p:nvPr/>
        </p:nvSpPr>
        <p:spPr>
          <a:xfrm>
            <a:off x="4269722" y="4798817"/>
            <a:ext cx="22355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1400" dirty="0">
                <a:solidFill>
                  <a:prstClr val="black"/>
                </a:solidFill>
              </a:rPr>
              <a:t>B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D54DDE-AAB5-3DB1-4E16-CECC9F65E58D}"/>
              </a:ext>
            </a:extLst>
          </p:cNvPr>
          <p:cNvSpPr txBox="1"/>
          <p:nvPr/>
        </p:nvSpPr>
        <p:spPr>
          <a:xfrm>
            <a:off x="4584169" y="3829284"/>
            <a:ext cx="4744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T7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F9C5A6-AD55-3552-A114-EB8F3D88FF95}"/>
              </a:ext>
            </a:extLst>
          </p:cNvPr>
          <p:cNvSpPr txBox="1"/>
          <p:nvPr/>
        </p:nvSpPr>
        <p:spPr>
          <a:xfrm>
            <a:off x="3722978" y="5260561"/>
            <a:ext cx="4744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T8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F8139FF-6CEF-8094-90F5-EA4C45320FF8}"/>
              </a:ext>
            </a:extLst>
          </p:cNvPr>
          <p:cNvSpPr txBox="1"/>
          <p:nvPr/>
        </p:nvSpPr>
        <p:spPr>
          <a:xfrm>
            <a:off x="7010400" y="3549134"/>
            <a:ext cx="4744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T9</a:t>
            </a:r>
          </a:p>
        </p:txBody>
      </p:sp>
    </p:spTree>
    <p:extLst>
      <p:ext uri="{BB962C8B-B14F-4D97-AF65-F5344CB8AC3E}">
        <p14:creationId xmlns:p14="http://schemas.microsoft.com/office/powerpoint/2010/main" val="221632594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5245" y="1981200"/>
            <a:ext cx="5212800" cy="422537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Heer</a:t>
            </a:r>
            <a:r>
              <a:rPr lang="en-US" dirty="0"/>
              <a:t> &amp; </a:t>
            </a:r>
            <a:r>
              <a:rPr lang="en-US" dirty="0" err="1"/>
              <a:t>Bostock</a:t>
            </a:r>
            <a:r>
              <a:rPr lang="en-US" dirty="0"/>
              <a:t>: results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45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57200" y="12192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Results largely confirmed Cleveland &amp; McGill (1984) with respect to relative order</a:t>
            </a:r>
          </a:p>
          <a:p>
            <a:r>
              <a:rPr lang="en-US" dirty="0"/>
              <a:t>The area judgment tasks are shown to give even larger errors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29087" y="2209800"/>
            <a:ext cx="291615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Details</a:t>
            </a:r>
            <a:r>
              <a:rPr lang="en-US" dirty="0"/>
              <a:t>:</a:t>
            </a:r>
          </a:p>
          <a:p>
            <a:r>
              <a:rPr lang="en-US" dirty="0"/>
              <a:t>H &amp; B use a </a:t>
            </a:r>
            <a:r>
              <a:rPr lang="en-US" dirty="0">
                <a:solidFill>
                  <a:srgbClr val="FF0000"/>
                </a:solidFill>
              </a:rPr>
              <a:t>between-S</a:t>
            </a:r>
            <a:r>
              <a:rPr lang="en-US" dirty="0"/>
              <a:t> design, n=50 per chart type, 10 charts of each type</a:t>
            </a:r>
          </a:p>
          <a:p>
            <a:endParaRPr lang="en-US" dirty="0"/>
          </a:p>
          <a:p>
            <a:r>
              <a:rPr lang="en-US" dirty="0"/>
              <a:t>10 × 7 = 70 separate HITs (each S responds to 1 chart)</a:t>
            </a:r>
          </a:p>
          <a:p>
            <a:endParaRPr lang="en-US" dirty="0"/>
          </a:p>
          <a:p>
            <a:r>
              <a:rPr lang="en-US" dirty="0"/>
              <a:t>Response: </a:t>
            </a:r>
            <a:r>
              <a:rPr lang="en-US" dirty="0">
                <a:solidFill>
                  <a:srgbClr val="FF0000"/>
                </a:solidFill>
              </a:rPr>
              <a:t>type in a # </a:t>
            </a:r>
            <a:r>
              <a:rPr lang="en-US" dirty="0"/>
              <a:t>(% of smaller)</a:t>
            </a:r>
          </a:p>
          <a:p>
            <a:endParaRPr lang="en-US" dirty="0"/>
          </a:p>
          <a:p>
            <a:r>
              <a:rPr lang="en-US" dirty="0"/>
              <a:t>This graph of these results is a great model for data display </a:t>
            </a:r>
          </a:p>
        </p:txBody>
      </p:sp>
      <p:sp>
        <p:nvSpPr>
          <p:cNvPr id="7" name="Rectangle 6"/>
          <p:cNvSpPr/>
          <p:nvPr/>
        </p:nvSpPr>
        <p:spPr>
          <a:xfrm>
            <a:off x="3765645" y="6234372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/>
              <a:t>Fig. 5.8  from: </a:t>
            </a:r>
            <a:r>
              <a:rPr lang="en-US" sz="1200" dirty="0" err="1"/>
              <a:t>Munzner</a:t>
            </a:r>
            <a:r>
              <a:rPr lang="en-US" sz="1200" dirty="0"/>
              <a:t>, </a:t>
            </a:r>
            <a:r>
              <a:rPr lang="en-US" sz="1200" i="1" dirty="0"/>
              <a:t>Visualization Analysis &amp; Design</a:t>
            </a:r>
          </a:p>
        </p:txBody>
      </p:sp>
    </p:spTree>
    <p:extLst>
      <p:ext uri="{BB962C8B-B14F-4D97-AF65-F5344CB8AC3E}">
        <p14:creationId xmlns:p14="http://schemas.microsoft.com/office/powerpoint/2010/main" val="93828999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Heer</a:t>
            </a:r>
            <a:r>
              <a:rPr lang="en-US" dirty="0"/>
              <a:t> &amp; </a:t>
            </a:r>
            <a:r>
              <a:rPr lang="en-US" dirty="0" err="1"/>
              <a:t>Bostock</a:t>
            </a:r>
            <a:r>
              <a:rPr lang="en-US" dirty="0"/>
              <a:t>: results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46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1143000"/>
            <a:ext cx="4842858" cy="506571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95400"/>
            <a:ext cx="34290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Other findings:</a:t>
            </a:r>
          </a:p>
          <a:p>
            <a:r>
              <a:rPr lang="en-US" dirty="0"/>
              <a:t>For a given graph type, judgments are most accurate when the true difference is </a:t>
            </a:r>
            <a:r>
              <a:rPr lang="en-US" dirty="0">
                <a:solidFill>
                  <a:srgbClr val="FF0000"/>
                </a:solidFill>
              </a:rPr>
              <a:t>extreme</a:t>
            </a:r>
          </a:p>
          <a:p>
            <a:r>
              <a:rPr lang="en-US" dirty="0"/>
              <a:t>Also: </a:t>
            </a:r>
            <a:r>
              <a:rPr lang="en-US" dirty="0">
                <a:solidFill>
                  <a:srgbClr val="FF0000"/>
                </a:solidFill>
              </a:rPr>
              <a:t>Asymmetric</a:t>
            </a:r>
            <a:r>
              <a:rPr lang="en-US" dirty="0"/>
              <a:t>, peak at ~55%</a:t>
            </a:r>
          </a:p>
          <a:p>
            <a:endParaRPr lang="en-US" dirty="0"/>
          </a:p>
          <a:p>
            <a:r>
              <a:rPr lang="en-US" dirty="0"/>
              <a:t>The within-graph effect is larger than the differences between graphs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4209871"/>
            <a:ext cx="3352800" cy="1200329"/>
          </a:xfrm>
          <a:prstGeom prst="rect">
            <a:avLst/>
          </a:prstGeom>
          <a:solidFill>
            <a:schemeClr val="bg2">
              <a:lumMod val="90000"/>
              <a:alpha val="3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Discussion Q:</a:t>
            </a:r>
          </a:p>
          <a:p>
            <a:r>
              <a:rPr lang="en-US" dirty="0"/>
              <a:t>What are some problems with this graph?</a:t>
            </a:r>
          </a:p>
          <a:p>
            <a:r>
              <a:rPr lang="en-US" dirty="0"/>
              <a:t>How could it be improved?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D7BC7B-40B6-3D74-7E0F-8AB49BBEA3C5}"/>
              </a:ext>
            </a:extLst>
          </p:cNvPr>
          <p:cNvSpPr txBox="1"/>
          <p:nvPr/>
        </p:nvSpPr>
        <p:spPr>
          <a:xfrm>
            <a:off x="457200" y="5553670"/>
            <a:ext cx="3352800" cy="923330"/>
          </a:xfrm>
          <a:prstGeom prst="rect">
            <a:avLst/>
          </a:prstGeom>
          <a:solidFill>
            <a:srgbClr val="F3F2EA"/>
          </a:solidFill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chemeClr val="bg1">
                    <a:lumMod val="50000"/>
                  </a:schemeClr>
                </a:solidFill>
              </a:rPr>
              <a:t>Reduce prominence of grid lines</a:t>
            </a:r>
          </a:p>
          <a:p>
            <a:r>
              <a:rPr lang="en-CA" dirty="0">
                <a:solidFill>
                  <a:schemeClr val="bg1">
                    <a:lumMod val="50000"/>
                  </a:schemeClr>
                </a:solidFill>
              </a:rPr>
              <a:t>Direct labels</a:t>
            </a:r>
          </a:p>
          <a:p>
            <a:r>
              <a:rPr lang="en-CA" dirty="0">
                <a:solidFill>
                  <a:schemeClr val="bg1">
                    <a:lumMod val="50000"/>
                  </a:schemeClr>
                </a:solidFill>
              </a:rPr>
              <a:t>Different point shapes</a:t>
            </a:r>
          </a:p>
        </p:txBody>
      </p:sp>
    </p:spTree>
    <p:extLst>
      <p:ext uri="{BB962C8B-B14F-4D97-AF65-F5344CB8AC3E}">
        <p14:creationId xmlns:p14="http://schemas.microsoft.com/office/powerpoint/2010/main" val="3841588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6C60A5-47F2-4EFF-A13D-2A5DC012AA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Effect of truncation in bar charts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A180C8E-FC8E-4EAE-91A5-E76BCB4F7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47</a:t>
            </a:fld>
            <a:endParaRPr lang="en-US"/>
          </a:p>
        </p:txBody>
      </p:sp>
      <p:pic>
        <p:nvPicPr>
          <p:cNvPr id="5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F6089445-F63C-4ABA-BF77-6215C7E8A48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842" y="3303146"/>
            <a:ext cx="8488957" cy="236610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8715383-3F51-4AEA-B442-8CD9D3497C30}"/>
              </a:ext>
            </a:extLst>
          </p:cNvPr>
          <p:cNvSpPr txBox="1"/>
          <p:nvPr/>
        </p:nvSpPr>
        <p:spPr>
          <a:xfrm>
            <a:off x="457200" y="1219200"/>
            <a:ext cx="82295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 </a:t>
            </a:r>
            <a:r>
              <a:rPr lang="en-US" dirty="0" err="1"/>
              <a:t>Mturk</a:t>
            </a:r>
            <a:r>
              <a:rPr lang="en-US" dirty="0"/>
              <a:t> experiment to assess the effect of </a:t>
            </a:r>
            <a:r>
              <a:rPr lang="en-US" dirty="0">
                <a:highlight>
                  <a:srgbClr val="FFFF00"/>
                </a:highlight>
              </a:rPr>
              <a:t>Y-axis truncation </a:t>
            </a:r>
            <a:r>
              <a:rPr lang="en-US" dirty="0"/>
              <a:t>on relative judgements</a:t>
            </a:r>
          </a:p>
          <a:p>
            <a:endParaRPr lang="en-US" dirty="0"/>
          </a:p>
          <a:p>
            <a:r>
              <a:rPr lang="en-US" dirty="0"/>
              <a:t>How do bookings to {A} compare to bookings to {B}?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5833EE6-51F2-4BC6-A2EA-CF24F6DB7736}"/>
              </a:ext>
            </a:extLst>
          </p:cNvPr>
          <p:cNvCxnSpPr/>
          <p:nvPr/>
        </p:nvCxnSpPr>
        <p:spPr>
          <a:xfrm>
            <a:off x="533400" y="2514600"/>
            <a:ext cx="7543800" cy="0"/>
          </a:xfrm>
          <a:prstGeom prst="straightConnector1">
            <a:avLst/>
          </a:prstGeom>
          <a:ln w="3810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E486EEE-56B7-4196-A7F8-B46E09EBD54D}"/>
              </a:ext>
            </a:extLst>
          </p:cNvPr>
          <p:cNvCxnSpPr>
            <a:cxnSpLocks/>
          </p:cNvCxnSpPr>
          <p:nvPr/>
        </p:nvCxnSpPr>
        <p:spPr>
          <a:xfrm>
            <a:off x="529118" y="2362200"/>
            <a:ext cx="4282" cy="304800"/>
          </a:xfrm>
          <a:prstGeom prst="line">
            <a:avLst/>
          </a:prstGeom>
          <a:ln w="22225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93826AD-D9A3-4CC9-BCBE-8C637C7D12C8}"/>
              </a:ext>
            </a:extLst>
          </p:cNvPr>
          <p:cNvCxnSpPr/>
          <p:nvPr/>
        </p:nvCxnSpPr>
        <p:spPr>
          <a:xfrm>
            <a:off x="8077200" y="3146031"/>
            <a:ext cx="0" cy="381000"/>
          </a:xfrm>
          <a:prstGeom prst="line">
            <a:avLst/>
          </a:prstGeom>
          <a:ln w="22225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E410098-CAC1-4DB7-8494-77A6048FF828}"/>
              </a:ext>
            </a:extLst>
          </p:cNvPr>
          <p:cNvCxnSpPr>
            <a:cxnSpLocks/>
          </p:cNvCxnSpPr>
          <p:nvPr/>
        </p:nvCxnSpPr>
        <p:spPr>
          <a:xfrm>
            <a:off x="4375536" y="2360915"/>
            <a:ext cx="4282" cy="304800"/>
          </a:xfrm>
          <a:prstGeom prst="line">
            <a:avLst/>
          </a:prstGeom>
          <a:ln w="22225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3FFC659-E208-4C51-83DF-0FA7C141D2FB}"/>
              </a:ext>
            </a:extLst>
          </p:cNvPr>
          <p:cNvCxnSpPr>
            <a:cxnSpLocks/>
          </p:cNvCxnSpPr>
          <p:nvPr/>
        </p:nvCxnSpPr>
        <p:spPr>
          <a:xfrm>
            <a:off x="8066985" y="2362621"/>
            <a:ext cx="4282" cy="304800"/>
          </a:xfrm>
          <a:prstGeom prst="line">
            <a:avLst/>
          </a:prstGeom>
          <a:ln w="22225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47A820B-4E2B-4F60-9398-79CA6E961244}"/>
              </a:ext>
            </a:extLst>
          </p:cNvPr>
          <p:cNvSpPr txBox="1"/>
          <p:nvPr/>
        </p:nvSpPr>
        <p:spPr>
          <a:xfrm>
            <a:off x="404974" y="2119932"/>
            <a:ext cx="228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745F135-EB1B-4FA9-9A47-2676697910D6}"/>
              </a:ext>
            </a:extLst>
          </p:cNvPr>
          <p:cNvSpPr txBox="1"/>
          <p:nvPr/>
        </p:nvSpPr>
        <p:spPr>
          <a:xfrm>
            <a:off x="4223136" y="2140620"/>
            <a:ext cx="304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4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8C81A5D-04CD-4543-B300-840E88A6C67A}"/>
              </a:ext>
            </a:extLst>
          </p:cNvPr>
          <p:cNvSpPr txBox="1"/>
          <p:nvPr/>
        </p:nvSpPr>
        <p:spPr>
          <a:xfrm>
            <a:off x="7928966" y="2104058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7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74BB8DB-075D-413D-A4CB-B238AD2F67FD}"/>
              </a:ext>
            </a:extLst>
          </p:cNvPr>
          <p:cNvSpPr txBox="1"/>
          <p:nvPr/>
        </p:nvSpPr>
        <p:spPr>
          <a:xfrm>
            <a:off x="76200" y="2784273"/>
            <a:ext cx="1524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not at all different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EB10BBB-3E16-4008-94B1-31FEB4E3C63F}"/>
              </a:ext>
            </a:extLst>
          </p:cNvPr>
          <p:cNvSpPr txBox="1"/>
          <p:nvPr/>
        </p:nvSpPr>
        <p:spPr>
          <a:xfrm>
            <a:off x="3613536" y="2740547"/>
            <a:ext cx="1524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moderately different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CF03355-366C-40E6-83EF-D26897631005}"/>
              </a:ext>
            </a:extLst>
          </p:cNvPr>
          <p:cNvSpPr txBox="1"/>
          <p:nvPr/>
        </p:nvSpPr>
        <p:spPr>
          <a:xfrm>
            <a:off x="7086600" y="2689669"/>
            <a:ext cx="14156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extremely different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434E462-93BE-4110-9318-BAEACB0529CF}"/>
              </a:ext>
            </a:extLst>
          </p:cNvPr>
          <p:cNvSpPr txBox="1"/>
          <p:nvPr/>
        </p:nvSpPr>
        <p:spPr>
          <a:xfrm>
            <a:off x="990600" y="5867400"/>
            <a:ext cx="2743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Not truncated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E7E6D22-4072-40B5-AB07-E74FDDFDC5EF}"/>
              </a:ext>
            </a:extLst>
          </p:cNvPr>
          <p:cNvSpPr txBox="1"/>
          <p:nvPr/>
        </p:nvSpPr>
        <p:spPr>
          <a:xfrm>
            <a:off x="5562600" y="5867400"/>
            <a:ext cx="18288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Truncated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ABAD367-708C-4115-AF8D-D849A64B8509}"/>
              </a:ext>
            </a:extLst>
          </p:cNvPr>
          <p:cNvSpPr txBox="1"/>
          <p:nvPr/>
        </p:nvSpPr>
        <p:spPr>
          <a:xfrm>
            <a:off x="529118" y="6248400"/>
            <a:ext cx="785288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Yang et al., Truncating Bar Graphs Persistently Misleads Viewers, </a:t>
            </a:r>
            <a:r>
              <a:rPr lang="en-US" sz="1200" i="1" dirty="0"/>
              <a:t>Journal of Applied Research in Memory and Cognition</a:t>
            </a:r>
            <a:r>
              <a:rPr lang="en-US" sz="1200" dirty="0"/>
              <a:t>, 2021, </a:t>
            </a:r>
            <a:r>
              <a:rPr lang="en-US" sz="1200" dirty="0">
                <a:hlinkClick r:id="rId4"/>
              </a:rPr>
              <a:t>https://doi.org/10.1016/j.jarmac.2020.10.002</a:t>
            </a:r>
            <a:r>
              <a:rPr lang="en-US" sz="1200" dirty="0"/>
              <a:t> </a:t>
            </a:r>
          </a:p>
          <a:p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C786FF0-B027-4087-8624-DE0EF09E30FD}"/>
              </a:ext>
            </a:extLst>
          </p:cNvPr>
          <p:cNvSpPr txBox="1"/>
          <p:nvPr/>
        </p:nvSpPr>
        <p:spPr>
          <a:xfrm>
            <a:off x="1752601" y="3886200"/>
            <a:ext cx="609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{A}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BC4EB01-8B6E-4D69-ABE4-AE418D950F1B}"/>
              </a:ext>
            </a:extLst>
          </p:cNvPr>
          <p:cNvSpPr txBox="1"/>
          <p:nvPr/>
        </p:nvSpPr>
        <p:spPr>
          <a:xfrm>
            <a:off x="2590800" y="3884976"/>
            <a:ext cx="638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{B}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C1B9148-4F32-445B-B527-B63D5D2523CE}"/>
              </a:ext>
            </a:extLst>
          </p:cNvPr>
          <p:cNvSpPr txBox="1"/>
          <p:nvPr/>
        </p:nvSpPr>
        <p:spPr>
          <a:xfrm>
            <a:off x="6845388" y="4374222"/>
            <a:ext cx="638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{B}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0A701EA-B9DB-4C35-B5BF-B35446ED6399}"/>
              </a:ext>
            </a:extLst>
          </p:cNvPr>
          <p:cNvSpPr txBox="1"/>
          <p:nvPr/>
        </p:nvSpPr>
        <p:spPr>
          <a:xfrm>
            <a:off x="5943601" y="4374222"/>
            <a:ext cx="609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{A}</a:t>
            </a:r>
          </a:p>
        </p:txBody>
      </p:sp>
    </p:spTree>
    <p:extLst>
      <p:ext uri="{BB962C8B-B14F-4D97-AF65-F5344CB8AC3E}">
        <p14:creationId xmlns:p14="http://schemas.microsoft.com/office/powerpoint/2010/main" val="233667891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23A2B3-CA8B-4084-939E-D05252F1F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Effect of truncation in bar charts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A34EFE-CB78-4D56-940B-5B4278074A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108467-5976-4A71-A8C2-45F1D3D8597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34" y="2623967"/>
            <a:ext cx="8204166" cy="24688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781D4F6-8464-4239-A44A-CFA40A158BE6}"/>
              </a:ext>
            </a:extLst>
          </p:cNvPr>
          <p:cNvSpPr txBox="1"/>
          <p:nvPr/>
        </p:nvSpPr>
        <p:spPr>
          <a:xfrm>
            <a:off x="457200" y="11430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Design: Within-S, each subject saw 20 control bar graphs and 20 truncated bar graphs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A239FD-33A9-419A-BA4C-244280A13C21}"/>
              </a:ext>
            </a:extLst>
          </p:cNvPr>
          <p:cNvSpPr txBox="1"/>
          <p:nvPr/>
        </p:nvSpPr>
        <p:spPr>
          <a:xfrm>
            <a:off x="457200" y="1982085"/>
            <a:ext cx="358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Study 1: No warning (n=24)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4C53ED-8B4B-421F-B83D-5140D8A20678}"/>
              </a:ext>
            </a:extLst>
          </p:cNvPr>
          <p:cNvSpPr txBox="1"/>
          <p:nvPr/>
        </p:nvSpPr>
        <p:spPr>
          <a:xfrm>
            <a:off x="4191000" y="1841361"/>
            <a:ext cx="3733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Study 2: Subjects warned that some graphs might be misleading (n=109)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B506FD-4B11-4F0F-8303-6B288433BBEB}"/>
              </a:ext>
            </a:extLst>
          </p:cNvPr>
          <p:cNvSpPr txBox="1"/>
          <p:nvPr/>
        </p:nvSpPr>
        <p:spPr>
          <a:xfrm>
            <a:off x="482634" y="5638800"/>
            <a:ext cx="81279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graph form (“raincloud plot”) combines density estimates, data dots &amp; CIs</a:t>
            </a:r>
          </a:p>
          <a:p>
            <a:r>
              <a:rPr lang="en-US" dirty="0"/>
              <a:t>Study 2 tests an interpretation based on task </a:t>
            </a:r>
            <a:r>
              <a:rPr lang="en-US" dirty="0">
                <a:solidFill>
                  <a:srgbClr val="0070C0"/>
                </a:solidFill>
              </a:rPr>
              <a:t>mental set </a:t>
            </a:r>
            <a:r>
              <a:rPr lang="en-US" dirty="0"/>
              <a:t>/ instructions</a:t>
            </a:r>
          </a:p>
        </p:txBody>
      </p:sp>
    </p:spTree>
    <p:extLst>
      <p:ext uri="{BB962C8B-B14F-4D97-AF65-F5344CB8AC3E}">
        <p14:creationId xmlns:p14="http://schemas.microsoft.com/office/powerpoint/2010/main" val="242199198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Simkin</a:t>
            </a:r>
            <a:r>
              <a:rPr lang="en-US" dirty="0"/>
              <a:t> &amp; Hastie: accuracy </a:t>
            </a:r>
            <a:r>
              <a:rPr lang="en-US" i="1" dirty="0"/>
              <a:t>and</a:t>
            </a:r>
            <a:r>
              <a:rPr lang="en-US" dirty="0"/>
              <a:t> RT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49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599" y="1046671"/>
            <a:ext cx="2730596" cy="530352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19203"/>
            <a:ext cx="5181600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Problems with Cleveland &amp; McGill study: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Assessing accuracy-only omits consideration of </a:t>
            </a:r>
            <a:r>
              <a:rPr lang="en-US" dirty="0">
                <a:solidFill>
                  <a:srgbClr val="FF0000"/>
                </a:solidFill>
              </a:rPr>
              <a:t>speed of judgment </a:t>
            </a:r>
            <a:r>
              <a:rPr lang="en-US" dirty="0"/>
              <a:t>– should also measure reaction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“Elementary perceptual tasks” give no insight into the </a:t>
            </a:r>
            <a:r>
              <a:rPr lang="en-US" dirty="0">
                <a:solidFill>
                  <a:srgbClr val="FF0000"/>
                </a:solidFill>
              </a:rPr>
              <a:t>cognitive processes </a:t>
            </a:r>
            <a:r>
              <a:rPr lang="en-US" dirty="0"/>
              <a:t>used by observers to perform these judgments.</a:t>
            </a:r>
          </a:p>
          <a:p>
            <a:endParaRPr lang="en-US" dirty="0"/>
          </a:p>
          <a:p>
            <a:r>
              <a:rPr lang="en-US" dirty="0" err="1"/>
              <a:t>Simkin</a:t>
            </a:r>
            <a:r>
              <a:rPr lang="en-US" dirty="0"/>
              <a:t> &amp; Hastie used computer-controlled experiments to measure both accuracy &amp; 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Three types of stimuli x 30 of each = 90 trials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</a:rPr>
              <a:t>Discrimination</a:t>
            </a:r>
            <a:r>
              <a:rPr lang="en-US" dirty="0"/>
              <a:t> task: Which is larger?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</a:rPr>
              <a:t>Judgment task</a:t>
            </a:r>
            <a:r>
              <a:rPr lang="en-US" dirty="0"/>
              <a:t>: What % is smaller of the larger?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Analyses: Separate ANOVAs of discrimination RT, judgment RT and errors in each task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57200" y="6477000"/>
            <a:ext cx="7467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Simkin</a:t>
            </a:r>
            <a:r>
              <a:rPr lang="en-US" sz="1200" dirty="0"/>
              <a:t> &amp; Hastie (1987), An Information-Processing Analysis of Graph Perception, </a:t>
            </a:r>
            <a:r>
              <a:rPr lang="en-US" sz="1200" i="1" dirty="0"/>
              <a:t>JASA</a:t>
            </a:r>
            <a:r>
              <a:rPr lang="en-US" sz="1200" dirty="0"/>
              <a:t>, </a:t>
            </a:r>
            <a:r>
              <a:rPr lang="en-US" sz="1200" b="1" dirty="0"/>
              <a:t>82</a:t>
            </a:r>
            <a:r>
              <a:rPr lang="en-US" sz="1200" dirty="0"/>
              <a:t>, 454-465</a:t>
            </a:r>
          </a:p>
        </p:txBody>
      </p:sp>
    </p:spTree>
    <p:extLst>
      <p:ext uri="{BB962C8B-B14F-4D97-AF65-F5344CB8AC3E}">
        <p14:creationId xmlns:p14="http://schemas.microsoft.com/office/powerpoint/2010/main" val="1207433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Control room display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362200"/>
            <a:ext cx="4876667" cy="410762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19200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control room for a nuclear power plant or electrical system for a large city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How does visual design support important decisions?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How to warn or know when something fails?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791200" y="2362200"/>
            <a:ext cx="28956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many things can the operator attend to at one time?</a:t>
            </a:r>
          </a:p>
          <a:p>
            <a:endParaRPr lang="en-US" dirty="0"/>
          </a:p>
          <a:p>
            <a:r>
              <a:rPr lang="en-US" dirty="0"/>
              <a:t>Find the important </a:t>
            </a:r>
            <a:r>
              <a:rPr lang="en-US" dirty="0">
                <a:solidFill>
                  <a:srgbClr val="0070C0"/>
                </a:solidFill>
              </a:rPr>
              <a:t>target</a:t>
            </a:r>
          </a:p>
          <a:p>
            <a:endParaRPr lang="en-US" dirty="0"/>
          </a:p>
          <a:p>
            <a:r>
              <a:rPr lang="en-US" dirty="0"/>
              <a:t>What visual design factors make important </a:t>
            </a:r>
            <a:r>
              <a:rPr lang="en-US" dirty="0">
                <a:solidFill>
                  <a:srgbClr val="0070C0"/>
                </a:solidFill>
              </a:rPr>
              <a:t>events</a:t>
            </a:r>
            <a:r>
              <a:rPr lang="en-US" dirty="0"/>
              <a:t> salient?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H="1" flipV="1">
            <a:off x="1828800" y="3048000"/>
            <a:ext cx="2286000" cy="1524000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4114800" y="3276600"/>
            <a:ext cx="762000" cy="1295400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1828800" y="4572000"/>
            <a:ext cx="2286000" cy="762000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1447800" y="2667000"/>
            <a:ext cx="914400" cy="533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C86766-3255-48F9-9058-ECEC257AF424}"/>
              </a:ext>
            </a:extLst>
          </p:cNvPr>
          <p:cNvSpPr txBox="1"/>
          <p:nvPr/>
        </p:nvSpPr>
        <p:spPr>
          <a:xfrm>
            <a:off x="5806751" y="5165566"/>
            <a:ext cx="2514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Make it BLINK?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503F5C6-8BAD-46AE-B345-837495E34AAC}"/>
              </a:ext>
            </a:extLst>
          </p:cNvPr>
          <p:cNvSpPr txBox="1"/>
          <p:nvPr/>
        </p:nvSpPr>
        <p:spPr>
          <a:xfrm>
            <a:off x="5806751" y="5628243"/>
            <a:ext cx="266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Make it spin</a:t>
            </a:r>
          </a:p>
        </p:txBody>
      </p:sp>
    </p:spTree>
    <p:extLst>
      <p:ext uri="{BB962C8B-B14F-4D97-AF65-F5344CB8AC3E}">
        <p14:creationId xmlns:p14="http://schemas.microsoft.com/office/powerpoint/2010/main" val="2870726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27" presetClass="emph" presetSubtype="0" fill="remove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4" dur="2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35" dur="2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36" dur="2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7" dur="2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3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7" grpId="0"/>
      <p:bldP spid="7" grpId="1"/>
      <p:bldP spid="9" grpId="0"/>
      <p:bldP spid="9" grpId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Simkin</a:t>
            </a:r>
            <a:r>
              <a:rPr lang="en-US" dirty="0"/>
              <a:t> &amp; Hastie: processing stages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50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1143000"/>
            <a:ext cx="3568331" cy="530352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19200"/>
            <a:ext cx="44196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They propose that tasks using various graph types can be understood in terms of </a:t>
            </a:r>
            <a:r>
              <a:rPr lang="en-US" dirty="0">
                <a:solidFill>
                  <a:srgbClr val="0070C0"/>
                </a:solidFill>
              </a:rPr>
              <a:t>elementary mental processes</a:t>
            </a:r>
            <a:r>
              <a:rPr lang="en-US" dirty="0"/>
              <a:t>:</a:t>
            </a:r>
          </a:p>
          <a:p>
            <a:endParaRPr lang="en-US" dirty="0"/>
          </a:p>
          <a:p>
            <a:r>
              <a:rPr lang="en-US" b="1" dirty="0">
                <a:solidFill>
                  <a:srgbClr val="FF0000"/>
                </a:solidFill>
              </a:rPr>
              <a:t>anchoring</a:t>
            </a:r>
            <a:r>
              <a:rPr lang="en-US" dirty="0"/>
              <a:t>: segment a component to serve as a standard for comparison</a:t>
            </a:r>
          </a:p>
          <a:p>
            <a:r>
              <a:rPr lang="en-US" b="1" dirty="0">
                <a:solidFill>
                  <a:srgbClr val="FF0000"/>
                </a:solidFill>
              </a:rPr>
              <a:t>scanning</a:t>
            </a:r>
            <a:r>
              <a:rPr lang="en-US" dirty="0"/>
              <a:t>: visual sweep across a distance in a graph</a:t>
            </a:r>
          </a:p>
          <a:p>
            <a:r>
              <a:rPr lang="en-US" b="1" dirty="0">
                <a:solidFill>
                  <a:srgbClr val="FF0000"/>
                </a:solidFill>
              </a:rPr>
              <a:t>projection</a:t>
            </a:r>
            <a:r>
              <a:rPr lang="en-US" dirty="0"/>
              <a:t>: send a ray from one point to another</a:t>
            </a:r>
          </a:p>
          <a:p>
            <a:r>
              <a:rPr lang="en-US" b="1" dirty="0">
                <a:solidFill>
                  <a:srgbClr val="FF0000"/>
                </a:solidFill>
              </a:rPr>
              <a:t>superimposition</a:t>
            </a:r>
            <a:r>
              <a:rPr lang="en-US" dirty="0"/>
              <a:t>: mentally move elements to a new, overlapping location</a:t>
            </a:r>
          </a:p>
          <a:p>
            <a:r>
              <a:rPr lang="en-US" b="1" dirty="0">
                <a:solidFill>
                  <a:srgbClr val="FF0000"/>
                </a:solidFill>
              </a:rPr>
              <a:t>detection</a:t>
            </a:r>
            <a:r>
              <a:rPr lang="en-US" dirty="0"/>
              <a:t>: detect difference in size of two components</a:t>
            </a:r>
          </a:p>
        </p:txBody>
      </p:sp>
    </p:spTree>
    <p:extLst>
      <p:ext uri="{BB962C8B-B14F-4D97-AF65-F5344CB8AC3E}">
        <p14:creationId xmlns:p14="http://schemas.microsoft.com/office/powerpoint/2010/main" val="186207401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Simkin</a:t>
            </a:r>
            <a:r>
              <a:rPr lang="en-US" dirty="0"/>
              <a:t> &amp; Hastie: processing stages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51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0133" y="1676399"/>
            <a:ext cx="6786667" cy="413333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1430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Analysis of the three graph types in terms of proposed elementary mental processes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828800"/>
            <a:ext cx="1143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bar chart (position)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3352800"/>
            <a:ext cx="1295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divided bar (length)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7200" y="4953000"/>
            <a:ext cx="1295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pie chart (angle)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33400" y="6019800"/>
            <a:ext cx="7696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NB: If these processes are </a:t>
            </a:r>
            <a:r>
              <a:rPr lang="en-US" dirty="0">
                <a:solidFill>
                  <a:srgbClr val="FF0000"/>
                </a:solidFill>
              </a:rPr>
              <a:t>sequential</a:t>
            </a:r>
            <a:r>
              <a:rPr lang="en-US" dirty="0"/>
              <a:t>, RTs should reflect </a:t>
            </a:r>
            <a:r>
              <a:rPr lang="en-US" dirty="0">
                <a:solidFill>
                  <a:srgbClr val="FF0000"/>
                </a:solidFill>
              </a:rPr>
              <a:t>additive</a:t>
            </a:r>
            <a:r>
              <a:rPr lang="en-US" dirty="0"/>
              <a:t> components</a:t>
            </a:r>
          </a:p>
          <a:p>
            <a:r>
              <a:rPr lang="en-US" dirty="0"/>
              <a:t>AFAIK, this idea has not been tested or explored.</a:t>
            </a:r>
          </a:p>
        </p:txBody>
      </p:sp>
    </p:spTree>
    <p:extLst>
      <p:ext uri="{BB962C8B-B14F-4D97-AF65-F5344CB8AC3E}">
        <p14:creationId xmlns:p14="http://schemas.microsoft.com/office/powerpoint/2010/main" val="115953301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Hollands &amp; Spence: Discrimination analysis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52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1219200"/>
            <a:ext cx="4004762" cy="421428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1295400"/>
            <a:ext cx="4114800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do people make decisions about which is </a:t>
            </a:r>
            <a:r>
              <a:rPr lang="en-US" dirty="0">
                <a:solidFill>
                  <a:srgbClr val="FF0000"/>
                </a:solidFill>
              </a:rPr>
              <a:t>larger</a:t>
            </a:r>
            <a:r>
              <a:rPr lang="en-US" dirty="0"/>
              <a:t> from different visualizations?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aligned vs. not aligned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pie vs. bar chart</a:t>
            </a:r>
          </a:p>
          <a:p>
            <a:endParaRPr lang="en-US" dirty="0"/>
          </a:p>
          <a:p>
            <a:r>
              <a:rPr lang="en-US" dirty="0"/>
              <a:t>Hollands &amp; Spence propose an incremental estimation model to account for </a:t>
            </a:r>
            <a:r>
              <a:rPr lang="en-US" dirty="0">
                <a:solidFill>
                  <a:srgbClr val="FF0000"/>
                </a:solidFill>
              </a:rPr>
              <a:t>speed</a:t>
            </a:r>
            <a:r>
              <a:rPr lang="en-US" dirty="0"/>
              <a:t> of processing: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each stimulus evokes a distribution of a psychological response of “size”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 response (A&gt;B?) is determined by the separation and overlap between the two distributions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less overlap </a:t>
            </a:r>
            <a:r>
              <a:rPr lang="en-US" sz="1600" dirty="0">
                <a:sym typeface="Symbol"/>
              </a:rPr>
              <a:t> faster response</a:t>
            </a:r>
            <a:endParaRPr lang="en-US" sz="1600" dirty="0"/>
          </a:p>
        </p:txBody>
      </p:sp>
      <p:sp>
        <p:nvSpPr>
          <p:cNvPr id="7" name="TextBox 6"/>
          <p:cNvSpPr txBox="1"/>
          <p:nvPr/>
        </p:nvSpPr>
        <p:spPr>
          <a:xfrm>
            <a:off x="457200" y="6096000"/>
            <a:ext cx="7467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Hollands, J. &amp; Spence, I. (2001). The discrimination of graphical elements. </a:t>
            </a:r>
            <a:r>
              <a:rPr lang="en-US" sz="1200" i="1" dirty="0"/>
              <a:t>Applied Cognitive Psychology</a:t>
            </a:r>
            <a:r>
              <a:rPr lang="en-US" sz="1200" dirty="0"/>
              <a:t>, </a:t>
            </a:r>
            <a:r>
              <a:rPr lang="en-US" sz="1200" b="1" dirty="0"/>
              <a:t>15</a:t>
            </a:r>
            <a:r>
              <a:rPr lang="en-US" sz="1200" dirty="0"/>
              <a:t>, 413-431.</a:t>
            </a:r>
          </a:p>
        </p:txBody>
      </p:sp>
    </p:spTree>
    <p:extLst>
      <p:ext uri="{BB962C8B-B14F-4D97-AF65-F5344CB8AC3E}">
        <p14:creationId xmlns:p14="http://schemas.microsoft.com/office/powerpoint/2010/main" val="314846865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Hollands &amp; Spence: results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53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524000"/>
            <a:ext cx="4920001" cy="474857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371600"/>
            <a:ext cx="327660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Experiment 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RT </a:t>
            </a:r>
            <a:r>
              <a:rPr lang="en-US" sz="1600" dirty="0">
                <a:sym typeface="Symbol"/>
              </a:rPr>
              <a:t> as </a:t>
            </a:r>
            <a:r>
              <a:rPr lang="el-GR" sz="1600" dirty="0">
                <a:sym typeface="Symbol"/>
              </a:rPr>
              <a:t>Δ</a:t>
            </a:r>
            <a:r>
              <a:rPr lang="en-US" sz="1600" dirty="0">
                <a:sym typeface="Symbol"/>
              </a:rPr>
              <a:t>p 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ym typeface="Symbol"/>
              </a:rPr>
              <a:t>RT &lt; for aligned vs. non-aligned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ym typeface="Symbol"/>
              </a:rPr>
              <a:t>RT &lt; for divided bars vs. pies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ym typeface="Symbol"/>
            </a:endParaRPr>
          </a:p>
          <a:p>
            <a:r>
              <a:rPr lang="en-US" sz="1600" dirty="0">
                <a:sym typeface="Symbol"/>
              </a:rPr>
              <a:t>Similar pattern for errors</a:t>
            </a:r>
            <a:endParaRPr 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9CEB19-FD8F-4088-A9EC-E67D4A6DA412}"/>
              </a:ext>
            </a:extLst>
          </p:cNvPr>
          <p:cNvSpPr txBox="1"/>
          <p:nvPr/>
        </p:nvSpPr>
        <p:spPr>
          <a:xfrm>
            <a:off x="5849811" y="1793778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DA46B5-B168-4575-B011-04A0DB76853C}"/>
              </a:ext>
            </a:extLst>
          </p:cNvPr>
          <p:cNvSpPr txBox="1"/>
          <p:nvPr/>
        </p:nvSpPr>
        <p:spPr>
          <a:xfrm>
            <a:off x="5638800" y="4024466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Errors</a:t>
            </a:r>
          </a:p>
        </p:txBody>
      </p:sp>
    </p:spTree>
    <p:extLst>
      <p:ext uri="{BB962C8B-B14F-4D97-AF65-F5344CB8AC3E}">
        <p14:creationId xmlns:p14="http://schemas.microsoft.com/office/powerpoint/2010/main" val="304625047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Are pies ever better?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54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68702" y="1066800"/>
            <a:ext cx="8181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What </a:t>
            </a:r>
            <a:r>
              <a:rPr lang="en-US" sz="2400" dirty="0">
                <a:solidFill>
                  <a:srgbClr val="FF0000"/>
                </a:solidFill>
              </a:rPr>
              <a:t>percent</a:t>
            </a:r>
            <a:r>
              <a:rPr lang="en-US" sz="2400" dirty="0"/>
              <a:t> is the indicated region of the </a:t>
            </a:r>
            <a:r>
              <a:rPr lang="en-US" sz="2400" dirty="0">
                <a:solidFill>
                  <a:srgbClr val="FF0000"/>
                </a:solidFill>
              </a:rPr>
              <a:t>total</a:t>
            </a:r>
            <a:r>
              <a:rPr lang="en-US" sz="2400" dirty="0"/>
              <a:t>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5577" y="1600200"/>
            <a:ext cx="6657143" cy="150476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0815" y="3429000"/>
            <a:ext cx="4501905" cy="295523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09600" y="3505200"/>
            <a:ext cx="3352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Other experiments by Holland &amp; Spence (1992, 1998) show that this judgment task is hardest for separated bars and </a:t>
            </a:r>
            <a:r>
              <a:rPr lang="en-US" dirty="0">
                <a:solidFill>
                  <a:srgbClr val="FF0000"/>
                </a:solidFill>
              </a:rPr>
              <a:t>easiest for pie charts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95223" y="5675747"/>
            <a:ext cx="3276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Hollands, J. &amp; Spence, I. (1998). Judging Proportion with Graphs: The Summation Model. </a:t>
            </a:r>
            <a:r>
              <a:rPr lang="en-US" sz="1200" i="1" dirty="0"/>
              <a:t>Applied Cognitive Psychology</a:t>
            </a:r>
            <a:r>
              <a:rPr lang="en-US" sz="1200" dirty="0"/>
              <a:t>, </a:t>
            </a:r>
            <a:r>
              <a:rPr lang="en-US" sz="1200" b="1" dirty="0"/>
              <a:t>12</a:t>
            </a:r>
            <a:r>
              <a:rPr lang="en-US" sz="1200" dirty="0"/>
              <a:t>, 173-190</a:t>
            </a:r>
          </a:p>
        </p:txBody>
      </p:sp>
    </p:spTree>
    <p:extLst>
      <p:ext uri="{BB962C8B-B14F-4D97-AF65-F5344CB8AC3E}">
        <p14:creationId xmlns:p14="http://schemas.microsoft.com/office/powerpoint/2010/main" val="4179473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9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More pie studies: </a:t>
            </a:r>
            <a:r>
              <a:rPr lang="en-US" dirty="0" err="1"/>
              <a:t>Skau</a:t>
            </a:r>
            <a:r>
              <a:rPr lang="en-US" dirty="0"/>
              <a:t> &amp; </a:t>
            </a:r>
            <a:r>
              <a:rPr lang="en-US" dirty="0" err="1"/>
              <a:t>Kosera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55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3943" y="1902128"/>
            <a:ext cx="6792857" cy="239285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1430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Infographics use many variations of the basic pie chart to show part-whole relations</a:t>
            </a:r>
          </a:p>
          <a:p>
            <a:r>
              <a:rPr lang="en-US" dirty="0"/>
              <a:t>What properties do people use in making judgments: Angle, area, arc length?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3942" y="4919930"/>
            <a:ext cx="6792857" cy="131428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85800" y="4469922"/>
            <a:ext cx="762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Variations of these designed to test accuracy of part-whole judgments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3400" y="6477000"/>
            <a:ext cx="7391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Skau</a:t>
            </a:r>
            <a:r>
              <a:rPr lang="en-US" sz="1200" dirty="0"/>
              <a:t> &amp; </a:t>
            </a:r>
            <a:r>
              <a:rPr lang="en-US" sz="1200" dirty="0" err="1"/>
              <a:t>Kosara</a:t>
            </a:r>
            <a:r>
              <a:rPr lang="en-US" sz="1200" dirty="0"/>
              <a:t> (2016),  Arcs, Angles, or Areas: Individual Data Encodings in Pie and Donut Charts, </a:t>
            </a:r>
            <a:r>
              <a:rPr lang="en-US" sz="1200" dirty="0" err="1"/>
              <a:t>EuroVis</a:t>
            </a:r>
            <a:r>
              <a:rPr lang="en-US" sz="1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1746172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More pie studies: </a:t>
            </a:r>
            <a:r>
              <a:rPr lang="en-US" dirty="0" err="1"/>
              <a:t>Skau</a:t>
            </a:r>
            <a:r>
              <a:rPr lang="en-US" dirty="0"/>
              <a:t> &amp; </a:t>
            </a:r>
            <a:r>
              <a:rPr lang="en-US" dirty="0" err="1"/>
              <a:t>Kosera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56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0204" y="1467932"/>
            <a:ext cx="5462858" cy="254476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9728" y="4704276"/>
            <a:ext cx="6313334" cy="1280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33400" y="1600200"/>
            <a:ext cx="2438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Little difference among these, except for plots showing only angle</a:t>
            </a:r>
          </a:p>
        </p:txBody>
      </p:sp>
    </p:spTree>
    <p:extLst>
      <p:ext uri="{BB962C8B-B14F-4D97-AF65-F5344CB8AC3E}">
        <p14:creationId xmlns:p14="http://schemas.microsoft.com/office/powerpoint/2010/main" val="379855391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Task analysis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57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7200" y="12192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Another cognitive approach is to study the visual/mental steps a viewer takes in trying to answer a question based on a graph.  Sometimes uses “protocol analysis”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3400" y="2133600"/>
            <a:ext cx="8153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Q: What is the relationship between the length of the eruption and the time between eruptions for Old Faithful?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" y="3124200"/>
            <a:ext cx="3238095" cy="322857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114800" y="3124200"/>
            <a:ext cx="45720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Mental steps:</a:t>
            </a:r>
          </a:p>
          <a:p>
            <a:endParaRPr lang="en-US" dirty="0"/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sz="1400" dirty="0">
                <a:solidFill>
                  <a:srgbClr val="FF0000"/>
                </a:solidFill>
              </a:rPr>
              <a:t>Understand</a:t>
            </a:r>
            <a:r>
              <a:rPr lang="en-US" sz="1400" dirty="0"/>
              <a:t> the Q: identify "length of eruption“ &amp; "time between eruptions" as things to search for in the graph.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sz="1400" dirty="0">
                <a:solidFill>
                  <a:srgbClr val="FF0000"/>
                </a:solidFill>
              </a:rPr>
              <a:t>Look</a:t>
            </a:r>
            <a:r>
              <a:rPr lang="en-US" sz="1400" dirty="0"/>
              <a:t> at axis labels: See Y: “Eruption length”; X: “Time between Eruptions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sz="1400" dirty="0">
                <a:solidFill>
                  <a:srgbClr val="FF0000"/>
                </a:solidFill>
              </a:rPr>
              <a:t>Scan</a:t>
            </a:r>
            <a:r>
              <a:rPr lang="en-US" sz="1400" dirty="0"/>
              <a:t> data: See “Y increases as X increases”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sz="1400" dirty="0">
                <a:solidFill>
                  <a:srgbClr val="FF0000"/>
                </a:solidFill>
              </a:rPr>
              <a:t>Answer</a:t>
            </a:r>
            <a:r>
              <a:rPr lang="en-US" sz="1400" dirty="0"/>
              <a:t> the Q: As the time between eruptions increases, the length of the eruption seems to increase.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sz="1400" dirty="0">
                <a:solidFill>
                  <a:srgbClr val="FF0000"/>
                </a:solidFill>
              </a:rPr>
              <a:t>Notice</a:t>
            </a:r>
            <a:r>
              <a:rPr lang="en-US" sz="1400" dirty="0"/>
              <a:t>: Hmm, something weird here!</a:t>
            </a:r>
          </a:p>
        </p:txBody>
      </p:sp>
      <p:sp>
        <p:nvSpPr>
          <p:cNvPr id="8" name="Rectangle 7"/>
          <p:cNvSpPr/>
          <p:nvPr/>
        </p:nvSpPr>
        <p:spPr>
          <a:xfrm>
            <a:off x="990600" y="6097434"/>
            <a:ext cx="2667000" cy="2553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09599" y="3655444"/>
            <a:ext cx="266700" cy="21660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 rot="-2580000">
            <a:off x="1058578" y="4155922"/>
            <a:ext cx="1561147" cy="318885"/>
          </a:xfrm>
          <a:prstGeom prst="rightArrow">
            <a:avLst/>
          </a:prstGeom>
          <a:solidFill>
            <a:srgbClr val="FF0000">
              <a:alpha val="25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360652" y="2210332"/>
            <a:ext cx="2116347" cy="2553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7239000" y="2201427"/>
            <a:ext cx="1333500" cy="2553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4191000" y="6225103"/>
            <a:ext cx="4038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Illustration from </a:t>
            </a:r>
            <a:r>
              <a:rPr lang="en-US" sz="1400" dirty="0" err="1"/>
              <a:t>VanderPlas</a:t>
            </a:r>
            <a:r>
              <a:rPr lang="en-US" sz="1400" dirty="0"/>
              <a:t> (2015), </a:t>
            </a:r>
            <a:r>
              <a:rPr lang="en-US" sz="1400" i="1" dirty="0"/>
              <a:t>Perception in statistical graphics</a:t>
            </a:r>
            <a:r>
              <a:rPr lang="en-US" sz="1400" dirty="0"/>
              <a:t>, PhD thesis, Iowa State U</a:t>
            </a:r>
          </a:p>
        </p:txBody>
      </p:sp>
    </p:spTree>
    <p:extLst>
      <p:ext uri="{BB962C8B-B14F-4D97-AF65-F5344CB8AC3E}">
        <p14:creationId xmlns:p14="http://schemas.microsoft.com/office/powerpoint/2010/main" val="2917256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2" grpId="0" animBg="1"/>
      <p:bldP spid="13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Eye-tracking studies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58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645" y="4378894"/>
            <a:ext cx="2866667" cy="156190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2209800"/>
            <a:ext cx="4476191" cy="372381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04645" y="1981200"/>
            <a:ext cx="315295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Eye-tracking hardware allows recording of </a:t>
            </a:r>
            <a:r>
              <a:rPr lang="en-US" dirty="0">
                <a:solidFill>
                  <a:srgbClr val="FF0000"/>
                </a:solidFill>
              </a:rPr>
              <a:t>gaze fixation points </a:t>
            </a:r>
            <a:r>
              <a:rPr lang="en-US" dirty="0"/>
              <a:t>over time</a:t>
            </a:r>
          </a:p>
          <a:p>
            <a:r>
              <a:rPr lang="en-US" dirty="0"/>
              <a:t>Eye-tracking software allows some visual analysis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04645" y="1219200"/>
            <a:ext cx="81625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Where do people look when viewing graphic displays?</a:t>
            </a:r>
          </a:p>
        </p:txBody>
      </p:sp>
    </p:spTree>
    <p:extLst>
      <p:ext uri="{BB962C8B-B14F-4D97-AF65-F5344CB8AC3E}">
        <p14:creationId xmlns:p14="http://schemas.microsoft.com/office/powerpoint/2010/main" val="356605521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Viewing a bar chart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59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4" y="2148700"/>
            <a:ext cx="3497579" cy="317338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1" y="2171702"/>
            <a:ext cx="3497579" cy="313197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3" y="1219205"/>
            <a:ext cx="82295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2016 study by Trent Fawcett was a basic test of this methodology.</a:t>
            </a:r>
          </a:p>
          <a:p>
            <a:r>
              <a:rPr lang="en-US" dirty="0"/>
              <a:t>Uses R and the </a:t>
            </a:r>
            <a:r>
              <a:rPr lang="en-US" dirty="0">
                <a:hlinkClick r:id="rId4"/>
              </a:rPr>
              <a:t>saccades</a:t>
            </a:r>
            <a:r>
              <a:rPr lang="en-US" dirty="0"/>
              <a:t> package. There is also: </a:t>
            </a:r>
            <a:r>
              <a:rPr lang="en-US" dirty="0" err="1">
                <a:hlinkClick r:id="rId5"/>
              </a:rPr>
              <a:t>gazepath</a:t>
            </a:r>
            <a:r>
              <a:rPr lang="en-US" dirty="0"/>
              <a:t>, </a:t>
            </a:r>
            <a:r>
              <a:rPr lang="en-US" dirty="0" err="1">
                <a:hlinkClick r:id="rId6"/>
              </a:rPr>
              <a:t>emov</a:t>
            </a:r>
            <a:r>
              <a:rPr lang="en-US" dirty="0"/>
              <a:t> and more…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3" y="6248400"/>
            <a:ext cx="78485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Fawcett, T. "The Eyes Have It: Eye Tracking Data Visualizations of Viewing Patterns of Statistical Graphics" (2016). </a:t>
            </a:r>
            <a:r>
              <a:rPr lang="en-US" sz="1200" dirty="0">
                <a:hlinkClick r:id="rId7"/>
              </a:rPr>
              <a:t>https://digitalcommons.usu.edu/gradreports/787</a:t>
            </a:r>
            <a:r>
              <a:rPr lang="en-US" sz="1200" dirty="0"/>
              <a:t>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57203" y="5486400"/>
            <a:ext cx="34975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Gaze fixation points with a scatterplot and transparency to show </a:t>
            </a:r>
            <a:r>
              <a:rPr lang="en-US" sz="1400" dirty="0">
                <a:solidFill>
                  <a:srgbClr val="0070C0"/>
                </a:solidFill>
              </a:rPr>
              <a:t>density</a:t>
            </a:r>
            <a:r>
              <a:rPr lang="en-US" sz="1400" dirty="0"/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76800" y="5486400"/>
            <a:ext cx="34213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Gaze fixation points showing the </a:t>
            </a:r>
            <a:r>
              <a:rPr lang="en-US" sz="1400" dirty="0">
                <a:solidFill>
                  <a:srgbClr val="0070C0"/>
                </a:solidFill>
              </a:rPr>
              <a:t>temporal sequence</a:t>
            </a:r>
            <a:r>
              <a:rPr lang="en-US" sz="1400" dirty="0"/>
              <a:t> of saccades</a:t>
            </a:r>
          </a:p>
        </p:txBody>
      </p:sp>
    </p:spTree>
    <p:extLst>
      <p:ext uri="{BB962C8B-B14F-4D97-AF65-F5344CB8AC3E}">
        <p14:creationId xmlns:p14="http://schemas.microsoft.com/office/powerpoint/2010/main" val="42752216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Traffic control display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57200" y="1219200"/>
            <a:ext cx="822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traffic control system for a large metropolitan city (Tokyo)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How does visual design support important decisions?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How to warn or know when something </a:t>
            </a:r>
            <a:r>
              <a:rPr lang="en-US" dirty="0">
                <a:highlight>
                  <a:srgbClr val="FF0000"/>
                </a:highlight>
              </a:rPr>
              <a:t>fails</a:t>
            </a:r>
            <a:r>
              <a:rPr lang="en-US" dirty="0"/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When is there too much information?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604" y="2590800"/>
            <a:ext cx="7123810" cy="385714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638800" y="3657600"/>
            <a:ext cx="914400" cy="533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6629400" y="2209800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highlight>
                  <a:srgbClr val="FF0000"/>
                </a:highlight>
              </a:rPr>
              <a:t>oops!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6248400" y="2548354"/>
            <a:ext cx="457200" cy="1109246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7118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4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Viewing web pages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60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3120" y="2560320"/>
            <a:ext cx="4953000" cy="37147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19200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methodology is now well developed, particularly for viewing web pages</a:t>
            </a:r>
          </a:p>
          <a:p>
            <a:endParaRPr lang="en-US" dirty="0"/>
          </a:p>
          <a:p>
            <a:r>
              <a:rPr lang="en-US" dirty="0"/>
              <a:t>This illustration uses </a:t>
            </a:r>
            <a:r>
              <a:rPr lang="en-US" dirty="0" err="1"/>
              <a:t>heatmap</a:t>
            </a:r>
            <a:r>
              <a:rPr lang="en-US" dirty="0"/>
              <a:t> colors to show </a:t>
            </a:r>
            <a:r>
              <a:rPr lang="en-US" dirty="0">
                <a:solidFill>
                  <a:srgbClr val="0070C0"/>
                </a:solidFill>
              </a:rPr>
              <a:t>density</a:t>
            </a:r>
            <a:r>
              <a:rPr lang="en-US" dirty="0"/>
              <a:t> of gaze locations</a:t>
            </a:r>
          </a:p>
        </p:txBody>
      </p:sp>
    </p:spTree>
    <p:extLst>
      <p:ext uri="{BB962C8B-B14F-4D97-AF65-F5344CB8AC3E}">
        <p14:creationId xmlns:p14="http://schemas.microsoft.com/office/powerpoint/2010/main" val="168030005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Viewing web pages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3120" y="2560320"/>
            <a:ext cx="4953000" cy="37147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1295400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illustration shows a path of eye-movement </a:t>
            </a:r>
            <a:r>
              <a:rPr lang="en-US" dirty="0">
                <a:solidFill>
                  <a:srgbClr val="0070C0"/>
                </a:solidFill>
              </a:rPr>
              <a:t>locations</a:t>
            </a:r>
            <a:r>
              <a:rPr lang="en-US" dirty="0"/>
              <a:t> in viewing the same web page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397505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Viewing web pages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62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1295400"/>
            <a:ext cx="5641080" cy="492641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3400" y="1920818"/>
            <a:ext cx="2286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method is widely used to evaluate effectiveness &amp; $ for ads on web pages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3400" y="358140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Online vendors do numerous such studies</a:t>
            </a:r>
          </a:p>
        </p:txBody>
      </p:sp>
    </p:spTree>
    <p:extLst>
      <p:ext uri="{BB962C8B-B14F-4D97-AF65-F5344CB8AC3E}">
        <p14:creationId xmlns:p14="http://schemas.microsoft.com/office/powerpoint/2010/main" val="310129405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5B16F-389B-4E75-A828-2A998066D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Accessibility of data visualization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F708C4-A26B-437C-B129-333857F985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Graph design</a:t>
            </a:r>
          </a:p>
          <a:p>
            <a:pPr lvl="1"/>
            <a:r>
              <a:rPr lang="en-US" dirty="0"/>
              <a:t>Design for color deficiencies</a:t>
            </a:r>
          </a:p>
          <a:p>
            <a:pPr lvl="1"/>
            <a:r>
              <a:rPr lang="en-US" dirty="0"/>
              <a:t>Favor direct labels over legends</a:t>
            </a:r>
          </a:p>
          <a:p>
            <a:r>
              <a:rPr lang="en-US" dirty="0"/>
              <a:t>Assistive technology</a:t>
            </a:r>
          </a:p>
          <a:p>
            <a:pPr lvl="1"/>
            <a:r>
              <a:rPr lang="en-US" dirty="0"/>
              <a:t>Data sonification: map data to sounds </a:t>
            </a:r>
          </a:p>
          <a:p>
            <a:pPr lvl="1"/>
            <a:r>
              <a:rPr lang="en-US" dirty="0"/>
              <a:t>Screen readers: turn text into speech</a:t>
            </a:r>
          </a:p>
          <a:p>
            <a:r>
              <a:rPr lang="en-US" dirty="0"/>
              <a:t>Text, titles, captions</a:t>
            </a:r>
          </a:p>
          <a:p>
            <a:pPr lvl="1"/>
            <a:r>
              <a:rPr lang="en-US" dirty="0"/>
              <a:t>Web: use alt-text &lt;</a:t>
            </a:r>
            <a:r>
              <a:rPr lang="en-US" dirty="0" err="1"/>
              <a:t>img</a:t>
            </a:r>
            <a:r>
              <a:rPr lang="en-US" dirty="0"/>
              <a:t> alt=“What to understand here”&gt;</a:t>
            </a:r>
          </a:p>
          <a:p>
            <a:pPr lvl="1"/>
            <a:r>
              <a:rPr lang="en-US" dirty="0"/>
              <a:t>PPT: embed descriptive text in images</a:t>
            </a:r>
          </a:p>
          <a:p>
            <a:pPr lvl="1"/>
            <a:r>
              <a:rPr lang="en-US" dirty="0"/>
              <a:t>Papers: use better titles and captions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888060-FB66-4774-90D6-ECDB98E44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064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F7CF40-B17C-4973-B187-178A8CE62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Accessibility of graph captions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A55FCF3-8774-4B4C-A8C8-BB5AB665DE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64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725E2F-CC44-436F-A718-D29ACD51A27C}"/>
              </a:ext>
            </a:extLst>
          </p:cNvPr>
          <p:cNvSpPr txBox="1"/>
          <p:nvPr/>
        </p:nvSpPr>
        <p:spPr>
          <a:xfrm>
            <a:off x="457200" y="12954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Lundgard</a:t>
            </a:r>
            <a:r>
              <a:rPr lang="en-US" dirty="0"/>
              <a:t> &amp; </a:t>
            </a:r>
            <a:r>
              <a:rPr lang="en-US" dirty="0" err="1"/>
              <a:t>Satyanarayan</a:t>
            </a:r>
            <a:r>
              <a:rPr lang="en-US" dirty="0"/>
              <a:t> (2022) studied how graph captions affect understanding, particularly for disabled (blind) viewers</a:t>
            </a:r>
          </a:p>
        </p:txBody>
      </p:sp>
      <p:pic>
        <p:nvPicPr>
          <p:cNvPr id="6" name="Picture 5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B91ACC9C-9BD1-4258-8952-4816534DD3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290" y="2115586"/>
            <a:ext cx="7246910" cy="275091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E4D3E0C-731B-4BF1-BEC3-755FF0D9A708}"/>
              </a:ext>
            </a:extLst>
          </p:cNvPr>
          <p:cNvSpPr txBox="1"/>
          <p:nvPr/>
        </p:nvSpPr>
        <p:spPr>
          <a:xfrm>
            <a:off x="1219200" y="6248400"/>
            <a:ext cx="6705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Accessible Visualization via Natural Language Descriptions, </a:t>
            </a:r>
            <a:r>
              <a:rPr lang="en-US" sz="1200" dirty="0">
                <a:hlinkClick r:id="rId3"/>
              </a:rPr>
              <a:t>http://vis.csail.mit.edu/pubs/vis-text-model</a:t>
            </a:r>
            <a:r>
              <a:rPr lang="en-US" sz="1200" dirty="0"/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3263887-AFB6-4475-831E-B99A0B9BE0A5}"/>
              </a:ext>
            </a:extLst>
          </p:cNvPr>
          <p:cNvSpPr txBox="1"/>
          <p:nvPr/>
        </p:nvSpPr>
        <p:spPr>
          <a:xfrm>
            <a:off x="609600" y="5177485"/>
            <a:ext cx="807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to design figure captions / alt-text to better communicate what is to be shown?</a:t>
            </a:r>
          </a:p>
        </p:txBody>
      </p:sp>
    </p:spTree>
    <p:extLst>
      <p:ext uri="{BB962C8B-B14F-4D97-AF65-F5344CB8AC3E}">
        <p14:creationId xmlns:p14="http://schemas.microsoft.com/office/powerpoint/2010/main" val="198404210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BBECA8-8B58-4484-A27C-B03076821B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Accessibility of graph captions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CE5D039-716A-4843-88C9-0D1FA256C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65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90B96D-CF5A-4B70-A793-9047FAF78A0B}"/>
              </a:ext>
            </a:extLst>
          </p:cNvPr>
          <p:cNvSpPr txBox="1"/>
          <p:nvPr/>
        </p:nvSpPr>
        <p:spPr>
          <a:xfrm>
            <a:off x="457200" y="12192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They present a model of 4 levels of description and their semantic content</a:t>
            </a:r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712B2D98-AEFA-4C45-BDE0-4D8727BA51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693501"/>
            <a:ext cx="7285714" cy="19714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D456B24-F6A7-4998-8447-1C97D0DFB0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0342" y="3932852"/>
            <a:ext cx="5723809" cy="5238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D2BC712-1B0C-45E0-8198-159FA212AD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1770" y="4459146"/>
            <a:ext cx="5580952" cy="65714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893C158-F61D-4407-9F01-EFA7EB8DAB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1770" y="5239580"/>
            <a:ext cx="5657143" cy="45714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6F95948-C092-4C61-9745-F548407D23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21770" y="5804251"/>
            <a:ext cx="5514286" cy="67619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E39AA4D-45EB-453C-9035-892883F71532}"/>
              </a:ext>
            </a:extLst>
          </p:cNvPr>
          <p:cNvCxnSpPr>
            <a:cxnSpLocks/>
          </p:cNvCxnSpPr>
          <p:nvPr/>
        </p:nvCxnSpPr>
        <p:spPr>
          <a:xfrm>
            <a:off x="1069849" y="3505200"/>
            <a:ext cx="1280493" cy="533400"/>
          </a:xfrm>
          <a:prstGeom prst="straightConnector1">
            <a:avLst/>
          </a:prstGeom>
          <a:ln w="222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D007E07-997E-4273-90B4-B31840B730BA}"/>
              </a:ext>
            </a:extLst>
          </p:cNvPr>
          <p:cNvCxnSpPr/>
          <p:nvPr/>
        </p:nvCxnSpPr>
        <p:spPr>
          <a:xfrm>
            <a:off x="990600" y="3124200"/>
            <a:ext cx="1431170" cy="1447800"/>
          </a:xfrm>
          <a:prstGeom prst="straightConnector1">
            <a:avLst/>
          </a:prstGeom>
          <a:ln w="22225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456D502-1358-49BE-8BE1-499B0C806A91}"/>
              </a:ext>
            </a:extLst>
          </p:cNvPr>
          <p:cNvCxnSpPr/>
          <p:nvPr/>
        </p:nvCxnSpPr>
        <p:spPr>
          <a:xfrm>
            <a:off x="990600" y="2743200"/>
            <a:ext cx="1431170" cy="2590800"/>
          </a:xfrm>
          <a:prstGeom prst="straightConnector1">
            <a:avLst/>
          </a:prstGeom>
          <a:ln w="22225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4BE6DF1-A3B1-422D-97E1-8C8032B04E14}"/>
              </a:ext>
            </a:extLst>
          </p:cNvPr>
          <p:cNvCxnSpPr/>
          <p:nvPr/>
        </p:nvCxnSpPr>
        <p:spPr>
          <a:xfrm>
            <a:off x="990600" y="2286000"/>
            <a:ext cx="1431170" cy="3657600"/>
          </a:xfrm>
          <a:prstGeom prst="straightConnector1">
            <a:avLst/>
          </a:prstGeom>
          <a:ln w="222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7948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9AB1DF-AE33-4105-8EFA-E8F6760C6D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Study design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5CD33C-1209-41A7-9A3F-EE2D49A481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Stimuli: </a:t>
            </a:r>
          </a:p>
          <a:p>
            <a:pPr lvl="1"/>
            <a:r>
              <a:rPr lang="en-US" sz="2000" dirty="0"/>
              <a:t>chart types  (bar, line, scatter)</a:t>
            </a:r>
          </a:p>
          <a:p>
            <a:pPr lvl="1"/>
            <a:r>
              <a:rPr lang="en-US" sz="2000" dirty="0"/>
              <a:t>topics (academic, business, journalism)</a:t>
            </a:r>
          </a:p>
          <a:p>
            <a:pPr lvl="1"/>
            <a:r>
              <a:rPr lang="en-US" sz="2000" dirty="0"/>
              <a:t>difficulty (easy, medium, hard)</a:t>
            </a:r>
          </a:p>
          <a:p>
            <a:r>
              <a:rPr lang="en-US" sz="2400" dirty="0"/>
              <a:t>Subjects: 90 sighted, &amp; 30 blind (proficient with a screen reader).</a:t>
            </a:r>
          </a:p>
          <a:p>
            <a:r>
              <a:rPr lang="en-US" sz="2400" dirty="0"/>
              <a:t>Task: rank the usefulness of 4 descriptions (Levels 1-4) for understanding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C7CAC6D-FF98-4452-9B01-5A9D04E477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4C5AFB-FF2B-417A-B2A3-EED62EF6E0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4555831"/>
            <a:ext cx="7552182" cy="11399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15764C7-38B1-44F5-AC67-A52564DCB364}"/>
              </a:ext>
            </a:extLst>
          </p:cNvPr>
          <p:cNvSpPr txBox="1"/>
          <p:nvPr/>
        </p:nvSpPr>
        <p:spPr>
          <a:xfrm>
            <a:off x="533400" y="6019800"/>
            <a:ext cx="777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Read the paper to see the scope and content of this type of research</a:t>
            </a:r>
          </a:p>
        </p:txBody>
      </p:sp>
    </p:spTree>
    <p:extLst>
      <p:ext uri="{BB962C8B-B14F-4D97-AF65-F5344CB8AC3E}">
        <p14:creationId xmlns:p14="http://schemas.microsoft.com/office/powerpoint/2010/main" val="384652766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65201A-C640-46B4-975F-AFC063C40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 err="1"/>
              <a:t>BrailleR</a:t>
            </a:r>
            <a:r>
              <a:rPr lang="en-CA" dirty="0"/>
              <a:t> package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FB39EE-4211-29DB-BDEA-FC9CC1FE07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1905000"/>
          </a:xfrm>
        </p:spPr>
        <p:txBody>
          <a:bodyPr/>
          <a:lstStyle/>
          <a:p>
            <a:r>
              <a:rPr lang="en-CA" dirty="0"/>
              <a:t>Improve access to graphs for blind users</a:t>
            </a:r>
          </a:p>
          <a:p>
            <a:pPr lvl="1"/>
            <a:r>
              <a:rPr lang="en-CA" sz="1800" dirty="0">
                <a:latin typeface="Lucida Console" panose="020B0609040504020204" pitchFamily="49" charset="0"/>
              </a:rPr>
              <a:t>Describe(): </a:t>
            </a:r>
            <a:r>
              <a:rPr lang="en-CA" sz="1800" dirty="0"/>
              <a:t>quick description of a graph</a:t>
            </a:r>
          </a:p>
          <a:p>
            <a:pPr lvl="1"/>
            <a:r>
              <a:rPr lang="en-CA" sz="1800" dirty="0">
                <a:latin typeface="Lucida Console" panose="020B0609040504020204" pitchFamily="49" charset="0"/>
              </a:rPr>
              <a:t>VI(): </a:t>
            </a:r>
            <a:r>
              <a:rPr lang="en-CA" sz="1800" dirty="0"/>
              <a:t>visual inspection of a graph</a:t>
            </a:r>
          </a:p>
          <a:p>
            <a:pPr lvl="1"/>
            <a:r>
              <a:rPr lang="en-CA" sz="1800" dirty="0" err="1">
                <a:latin typeface="Lucida Console" panose="020B0609040504020204" pitchFamily="49" charset="0"/>
              </a:rPr>
              <a:t>MakeAccessibleSVG</a:t>
            </a:r>
            <a:r>
              <a:rPr lang="en-CA" sz="1800" dirty="0">
                <a:latin typeface="Lucida Console" panose="020B0609040504020204" pitchFamily="49" charset="0"/>
              </a:rPr>
              <a:t>()</a:t>
            </a:r>
            <a:r>
              <a:rPr lang="en-CA" sz="1800" dirty="0"/>
              <a:t>:  create webpages a user can explore by using arrow keys &amp; basic navigation buttons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D9ACBC-710C-4580-D36F-0562B90BA8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67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DECF8A-5969-A8D9-2F49-B27513D81238}"/>
              </a:ext>
            </a:extLst>
          </p:cNvPr>
          <p:cNvSpPr txBox="1"/>
          <p:nvPr/>
        </p:nvSpPr>
        <p:spPr>
          <a:xfrm>
            <a:off x="457200" y="3124200"/>
            <a:ext cx="8229600" cy="738664"/>
          </a:xfrm>
          <a:prstGeom prst="rect">
            <a:avLst/>
          </a:prstGeom>
          <a:solidFill>
            <a:schemeClr val="accent6">
              <a:lumMod val="20000"/>
              <a:lumOff val="80000"/>
              <a:alpha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sz="1400" dirty="0" err="1">
                <a:latin typeface="Lucida Console" panose="020B0609040504020204" pitchFamily="49" charset="0"/>
              </a:rPr>
              <a:t>basicPlot</a:t>
            </a:r>
            <a:r>
              <a:rPr lang="en-CA" sz="1400" dirty="0">
                <a:latin typeface="Lucida Console" panose="020B0609040504020204" pitchFamily="49" charset="0"/>
              </a:rPr>
              <a:t> &lt;- </a:t>
            </a:r>
            <a:r>
              <a:rPr lang="en-CA" sz="1400" dirty="0" err="1">
                <a:latin typeface="Lucida Console" panose="020B0609040504020204" pitchFamily="49" charset="0"/>
              </a:rPr>
              <a:t>ggplot</a:t>
            </a:r>
            <a:r>
              <a:rPr lang="en-CA" sz="1400" dirty="0">
                <a:latin typeface="Lucida Console" panose="020B0609040504020204" pitchFamily="49" charset="0"/>
              </a:rPr>
              <a:t>(iris, </a:t>
            </a:r>
            <a:r>
              <a:rPr lang="en-CA" sz="1400" dirty="0" err="1">
                <a:latin typeface="Lucida Console" panose="020B0609040504020204" pitchFamily="49" charset="0"/>
              </a:rPr>
              <a:t>aes</a:t>
            </a:r>
            <a:r>
              <a:rPr lang="en-CA" sz="1400" dirty="0">
                <a:latin typeface="Lucida Console" panose="020B0609040504020204" pitchFamily="49" charset="0"/>
              </a:rPr>
              <a:t>(</a:t>
            </a:r>
            <a:r>
              <a:rPr lang="en-CA" sz="1400" dirty="0" err="1">
                <a:latin typeface="Lucida Console" panose="020B0609040504020204" pitchFamily="49" charset="0"/>
              </a:rPr>
              <a:t>Sepal.Length</a:t>
            </a:r>
            <a:r>
              <a:rPr lang="en-CA" sz="1400" dirty="0">
                <a:latin typeface="Lucida Console" panose="020B0609040504020204" pitchFamily="49" charset="0"/>
              </a:rPr>
              <a:t>, </a:t>
            </a:r>
            <a:r>
              <a:rPr lang="en-CA" sz="1400" dirty="0" err="1">
                <a:latin typeface="Lucida Console" panose="020B0609040504020204" pitchFamily="49" charset="0"/>
              </a:rPr>
              <a:t>Sepal.Width</a:t>
            </a:r>
            <a:r>
              <a:rPr lang="en-CA" sz="1400" dirty="0">
                <a:latin typeface="Lucida Console" panose="020B0609040504020204" pitchFamily="49" charset="0"/>
              </a:rPr>
              <a:t>)) +</a:t>
            </a:r>
          </a:p>
          <a:p>
            <a:r>
              <a:rPr lang="en-CA" sz="1400" dirty="0">
                <a:latin typeface="Lucida Console" panose="020B0609040504020204" pitchFamily="49" charset="0"/>
              </a:rPr>
              <a:t>  </a:t>
            </a:r>
            <a:r>
              <a:rPr lang="en-CA" sz="1400" dirty="0" err="1">
                <a:latin typeface="Lucida Console" panose="020B0609040504020204" pitchFamily="49" charset="0"/>
              </a:rPr>
              <a:t>geom_point</a:t>
            </a:r>
            <a:r>
              <a:rPr lang="en-CA" sz="1400" dirty="0">
                <a:latin typeface="Lucida Console" panose="020B0609040504020204" pitchFamily="49" charset="0"/>
              </a:rPr>
              <a:t>()</a:t>
            </a:r>
          </a:p>
          <a:p>
            <a:r>
              <a:rPr lang="en-CA" sz="1400" dirty="0">
                <a:latin typeface="Lucida Console" panose="020B0609040504020204" pitchFamily="49" charset="0"/>
              </a:rPr>
              <a:t>Describe(</a:t>
            </a:r>
            <a:r>
              <a:rPr lang="en-CA" sz="1400" dirty="0" err="1">
                <a:latin typeface="Lucida Console" panose="020B0609040504020204" pitchFamily="49" charset="0"/>
              </a:rPr>
              <a:t>basicPlot</a:t>
            </a:r>
            <a:r>
              <a:rPr lang="en-CA" sz="1400" dirty="0">
                <a:latin typeface="Lucida Console" panose="020B0609040504020204" pitchFamily="49" charset="0"/>
              </a:rPr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1CEAF8-55EE-A629-9491-6BC927CB9261}"/>
              </a:ext>
            </a:extLst>
          </p:cNvPr>
          <p:cNvSpPr txBox="1"/>
          <p:nvPr/>
        </p:nvSpPr>
        <p:spPr>
          <a:xfrm>
            <a:off x="457200" y="4419600"/>
            <a:ext cx="8229600" cy="1015663"/>
          </a:xfrm>
          <a:prstGeom prst="rect">
            <a:avLst/>
          </a:prstGeom>
          <a:solidFill>
            <a:schemeClr val="accent6">
              <a:lumMod val="20000"/>
              <a:lumOff val="80000"/>
              <a:alpha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sz="1200" dirty="0">
                <a:latin typeface="Lucida Console" panose="020B0609040504020204" pitchFamily="49" charset="0"/>
              </a:rPr>
              <a:t>A </a:t>
            </a:r>
            <a:r>
              <a:rPr lang="en-CA" sz="1200" dirty="0" err="1">
                <a:latin typeface="Lucida Console" panose="020B0609040504020204" pitchFamily="49" charset="0"/>
              </a:rPr>
              <a:t>geom_point</a:t>
            </a:r>
            <a:r>
              <a:rPr lang="en-CA" sz="1200" dirty="0">
                <a:latin typeface="Lucida Console" panose="020B0609040504020204" pitchFamily="49" charset="0"/>
              </a:rPr>
              <a:t> layer created with the ggplot2 framework</a:t>
            </a:r>
          </a:p>
          <a:p>
            <a:endParaRPr lang="en-CA" sz="1200" dirty="0">
              <a:latin typeface="Lucida Console" panose="020B0609040504020204" pitchFamily="49" charset="0"/>
            </a:endParaRPr>
          </a:p>
          <a:p>
            <a:r>
              <a:rPr lang="en-CA" sz="1200" dirty="0">
                <a:latin typeface="Lucida Console" panose="020B0609040504020204" pitchFamily="49" charset="0"/>
              </a:rPr>
              <a:t>General Description:</a:t>
            </a:r>
          </a:p>
          <a:p>
            <a:r>
              <a:rPr lang="en-CA" sz="1200" dirty="0">
                <a:latin typeface="Lucida Console" panose="020B0609040504020204" pitchFamily="49" charset="0"/>
              </a:rPr>
              <a:t>A scatter plot shows the relationship between two variables by plotting a symbol for each observation at the coordinates for the two variables.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2A23AB-EF7C-623B-1CCD-8405034A6B6F}"/>
              </a:ext>
            </a:extLst>
          </p:cNvPr>
          <p:cNvSpPr txBox="1"/>
          <p:nvPr/>
        </p:nvSpPr>
        <p:spPr>
          <a:xfrm>
            <a:off x="457200" y="3962400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Output: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FD37B4-153D-7FDD-B576-8BA9735034A2}"/>
              </a:ext>
            </a:extLst>
          </p:cNvPr>
          <p:cNvSpPr txBox="1"/>
          <p:nvPr/>
        </p:nvSpPr>
        <p:spPr>
          <a:xfrm>
            <a:off x="533400" y="5715000"/>
            <a:ext cx="8077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There’s a lot more here. Check out: </a:t>
            </a:r>
            <a:r>
              <a:rPr lang="en-CA" dirty="0">
                <a:hlinkClick r:id="rId2"/>
              </a:rPr>
              <a:t>https://rdrr.io/cran/BrailleR/f/vignettes/BrailleR.Rmd</a:t>
            </a:r>
            <a:r>
              <a:rPr lang="en-CA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9876615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Visual inference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1676400"/>
          </a:xfrm>
        </p:spPr>
        <p:txBody>
          <a:bodyPr>
            <a:normAutofit/>
          </a:bodyPr>
          <a:lstStyle/>
          <a:p>
            <a:r>
              <a:rPr lang="en-US" sz="2400" dirty="0"/>
              <a:t>To what extent can visual display of real data, against a background of random data, be used as a </a:t>
            </a:r>
            <a:r>
              <a:rPr lang="en-US" sz="2400" dirty="0">
                <a:solidFill>
                  <a:srgbClr val="FF0000"/>
                </a:solidFill>
              </a:rPr>
              <a:t>substitute</a:t>
            </a:r>
            <a:r>
              <a:rPr lang="en-US" sz="2400" dirty="0"/>
              <a:t> for standard statistical inference?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658" y="4419600"/>
            <a:ext cx="7123810" cy="134285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14400" y="2819400"/>
            <a:ext cx="72195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One of these plots doesn’t belong. Which one??</a:t>
            </a:r>
          </a:p>
          <a:p>
            <a:r>
              <a:rPr lang="en-US" sz="1600" dirty="0"/>
              <a:t>Six </a:t>
            </a:r>
            <a:r>
              <a:rPr lang="en-US" sz="1600" dirty="0" err="1"/>
              <a:t>choropleth</a:t>
            </a:r>
            <a:r>
              <a:rPr lang="en-US" sz="1600" dirty="0"/>
              <a:t> maps of cancer deaths in Texas, darker colors = more deaths. </a:t>
            </a:r>
          </a:p>
          <a:p>
            <a:r>
              <a:rPr lang="en-US" sz="1600" dirty="0"/>
              <a:t>Can you spot which of the six plots is made from a </a:t>
            </a:r>
            <a:r>
              <a:rPr lang="en-US" sz="1600" dirty="0">
                <a:solidFill>
                  <a:srgbClr val="FF0000"/>
                </a:solidFill>
              </a:rPr>
              <a:t>real</a:t>
            </a:r>
            <a:r>
              <a:rPr lang="en-US" sz="1600" dirty="0"/>
              <a:t> dataset vs. simulated under the null hypothesis of </a:t>
            </a:r>
            <a:r>
              <a:rPr lang="en-US" sz="1600" dirty="0">
                <a:solidFill>
                  <a:srgbClr val="FF0000"/>
                </a:solidFill>
              </a:rPr>
              <a:t>spatial independence</a:t>
            </a:r>
            <a:r>
              <a:rPr lang="en-US" sz="1600" dirty="0"/>
              <a:t>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5799" y="6248400"/>
            <a:ext cx="74481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From: Wickham </a:t>
            </a:r>
            <a:r>
              <a:rPr lang="en-US" sz="1200" dirty="0" err="1"/>
              <a:t>etal</a:t>
            </a:r>
            <a:r>
              <a:rPr lang="en-US" sz="1200" dirty="0"/>
              <a:t>. (2010) Graphical Inference for </a:t>
            </a:r>
            <a:r>
              <a:rPr lang="en-US" sz="1200" dirty="0" err="1"/>
              <a:t>Infovis</a:t>
            </a:r>
            <a:r>
              <a:rPr lang="en-US" sz="1200" dirty="0"/>
              <a:t>, </a:t>
            </a:r>
            <a:r>
              <a:rPr lang="en-US" sz="1200" i="1" dirty="0"/>
              <a:t>IEEE Trans. Visualization &amp; Computer Graphics</a:t>
            </a:r>
            <a:r>
              <a:rPr lang="en-US" sz="1200" dirty="0"/>
              <a:t>, Vol. 16, No. 6, 972-979.</a:t>
            </a:r>
          </a:p>
        </p:txBody>
      </p:sp>
      <p:sp>
        <p:nvSpPr>
          <p:cNvPr id="8" name="Rectangle 7"/>
          <p:cNvSpPr>
            <a:spLocks noChangeAspect="1"/>
          </p:cNvSpPr>
          <p:nvPr/>
        </p:nvSpPr>
        <p:spPr>
          <a:xfrm>
            <a:off x="3419800" y="4612318"/>
            <a:ext cx="1123339" cy="11411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154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Visual inference: Lineup protocol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69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1295399"/>
            <a:ext cx="4457700" cy="367017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371600"/>
            <a:ext cx="3581400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Buja</a:t>
            </a:r>
            <a:r>
              <a:rPr lang="en-US" dirty="0"/>
              <a:t> </a:t>
            </a:r>
            <a:r>
              <a:rPr lang="en-US" dirty="0" err="1"/>
              <a:t>etal</a:t>
            </a:r>
            <a:r>
              <a:rPr lang="en-US" dirty="0"/>
              <a:t>. (2009) propose an analogy between standard statistical inference and visual inference based on human observers</a:t>
            </a:r>
          </a:p>
          <a:p>
            <a:endParaRPr lang="en-US" dirty="0"/>
          </a:p>
          <a:p>
            <a:r>
              <a:rPr lang="en-US" b="1" dirty="0">
                <a:solidFill>
                  <a:srgbClr val="0070C0"/>
                </a:solidFill>
              </a:rPr>
              <a:t>Lineup protocol</a:t>
            </a:r>
            <a:r>
              <a:rPr lang="en-US" dirty="0"/>
              <a:t>: </a:t>
            </a:r>
          </a:p>
          <a:p>
            <a:r>
              <a:rPr lang="en-US" sz="1600" i="1" dirty="0"/>
              <a:t>• </a:t>
            </a:r>
            <a:r>
              <a:rPr lang="it-IT" sz="1600" dirty="0"/>
              <a:t>Generate </a:t>
            </a:r>
            <a:r>
              <a:rPr lang="it-IT" sz="1600" i="1" dirty="0"/>
              <a:t>n−</a:t>
            </a:r>
            <a:r>
              <a:rPr lang="it-IT" sz="1600" dirty="0"/>
              <a:t>1 decoys (null data sets).</a:t>
            </a:r>
          </a:p>
          <a:p>
            <a:r>
              <a:rPr lang="en-US" sz="1600" i="1" dirty="0"/>
              <a:t>• </a:t>
            </a:r>
            <a:r>
              <a:rPr lang="en-US" sz="1600" dirty="0"/>
              <a:t>Make plots of the decoys, and randomly position a plot of the</a:t>
            </a:r>
          </a:p>
          <a:p>
            <a:r>
              <a:rPr lang="en-US" sz="1600" dirty="0"/>
              <a:t>true data.</a:t>
            </a:r>
          </a:p>
          <a:p>
            <a:r>
              <a:rPr lang="en-US" sz="1600" i="1" dirty="0"/>
              <a:t>• </a:t>
            </a:r>
            <a:r>
              <a:rPr lang="en-US" sz="1600" dirty="0"/>
              <a:t>Show to an impartial observer. Can they spot the real data?</a:t>
            </a:r>
          </a:p>
          <a:p>
            <a:endParaRPr lang="en-US" dirty="0"/>
          </a:p>
          <a:p>
            <a:r>
              <a:rPr lang="en-US" dirty="0"/>
              <a:t>With </a:t>
            </a:r>
            <a:r>
              <a:rPr lang="en-US" i="1" dirty="0"/>
              <a:t>n</a:t>
            </a:r>
            <a:r>
              <a:rPr lang="en-US" dirty="0"/>
              <a:t>=19 decoys, a correct decision by chance would have </a:t>
            </a:r>
            <a:r>
              <a:rPr lang="en-US" i="1" dirty="0"/>
              <a:t>p</a:t>
            </a:r>
            <a:r>
              <a:rPr lang="en-US" dirty="0"/>
              <a:t>=1/20 = 0.05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133850" y="5644551"/>
            <a:ext cx="457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From: </a:t>
            </a:r>
            <a:r>
              <a:rPr lang="en-US" sz="1200" dirty="0" err="1"/>
              <a:t>Buja</a:t>
            </a:r>
            <a:r>
              <a:rPr lang="en-US" sz="1200" dirty="0"/>
              <a:t> </a:t>
            </a:r>
            <a:r>
              <a:rPr lang="en-US" sz="1200" dirty="0" err="1"/>
              <a:t>etal</a:t>
            </a:r>
            <a:r>
              <a:rPr lang="en-US" sz="1200" dirty="0"/>
              <a:t>. (2009), Statistical inference for exploratory data analysis and model diagnostics. </a:t>
            </a:r>
            <a:r>
              <a:rPr lang="fr-FR" sz="1200" i="1" dirty="0"/>
              <a:t>Phil. </a:t>
            </a:r>
            <a:r>
              <a:rPr lang="fr-FR" sz="1200" i="1" dirty="0" err="1"/>
              <a:t>Trans</a:t>
            </a:r>
            <a:r>
              <a:rPr lang="fr-FR" sz="1200" i="1" dirty="0"/>
              <a:t>. R. Soc. A,</a:t>
            </a:r>
            <a:r>
              <a:rPr lang="fr-FR" sz="1200" dirty="0"/>
              <a:t> </a:t>
            </a:r>
            <a:r>
              <a:rPr lang="fr-FR" sz="1200" b="1" dirty="0"/>
              <a:t>367</a:t>
            </a:r>
            <a:r>
              <a:rPr lang="fr-FR" sz="1200" dirty="0"/>
              <a:t>, 4361–4383</a:t>
            </a:r>
            <a:endParaRPr lang="en-US" sz="1200" dirty="0"/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FEACE46B-B90D-B7D3-B179-8F4447FB6036}"/>
              </a:ext>
            </a:extLst>
          </p:cNvPr>
          <p:cNvSpPr/>
          <p:nvPr/>
        </p:nvSpPr>
        <p:spPr>
          <a:xfrm>
            <a:off x="3810000" y="2667000"/>
            <a:ext cx="323850" cy="2222372"/>
          </a:xfrm>
          <a:prstGeom prst="leftBrace">
            <a:avLst/>
          </a:prstGeom>
          <a:ln w="22225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935325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Navigation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9" y="1219213"/>
            <a:ext cx="2692381" cy="249857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3200400"/>
            <a:ext cx="5053489" cy="321468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429000" y="1295400"/>
            <a:ext cx="52578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 early digital navigation display panel, incorporating visual gauges and charts for a variety of functions– combines separate variables into a single display</a:t>
            </a:r>
          </a:p>
          <a:p>
            <a:endParaRPr lang="en-US" dirty="0"/>
          </a:p>
          <a:p>
            <a:r>
              <a:rPr lang="en-US" dirty="0"/>
              <a:t>What visual features make it easier or harder to navigate?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9" y="4114800"/>
            <a:ext cx="269238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Garmin </a:t>
            </a:r>
            <a:r>
              <a:rPr lang="en-US" dirty="0" err="1"/>
              <a:t>Txi</a:t>
            </a:r>
            <a:r>
              <a:rPr lang="en-US" dirty="0"/>
              <a:t> touchscreen device for a small jet</a:t>
            </a:r>
          </a:p>
          <a:p>
            <a:endParaRPr lang="en-US" dirty="0"/>
          </a:p>
          <a:p>
            <a:r>
              <a:rPr lang="en-US" dirty="0"/>
              <a:t>How does the pilot combine the map view with the heads-up view and all the visual dials?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2743200" y="4572000"/>
            <a:ext cx="685800" cy="0"/>
          </a:xfrm>
          <a:prstGeom prst="straightConnector1">
            <a:avLst/>
          </a:prstGeom>
          <a:ln w="22225">
            <a:solidFill>
              <a:srgbClr val="FF0000"/>
            </a:solidFill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342312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Visual inference: Lineup protocol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70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00200"/>
            <a:ext cx="7600001" cy="442857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1430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graphic table makes the comparison more direct: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09600" y="6172200"/>
            <a:ext cx="7696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From: </a:t>
            </a:r>
            <a:r>
              <a:rPr lang="en-US" sz="1200" dirty="0" err="1"/>
              <a:t>Majumder</a:t>
            </a:r>
            <a:r>
              <a:rPr lang="en-US" sz="1200" dirty="0"/>
              <a:t>, Hofmann &amp; Cook (2013) Validation of Visual Statistical Inference, Applied to Linear Models, </a:t>
            </a:r>
            <a:r>
              <a:rPr lang="en-US" sz="1200" i="1" dirty="0"/>
              <a:t>JASA</a:t>
            </a:r>
            <a:r>
              <a:rPr lang="en-US" sz="1200" dirty="0"/>
              <a:t>, 108:503, 942-956, DOI: 10.1080/01621459.2013.808157 </a:t>
            </a:r>
          </a:p>
        </p:txBody>
      </p:sp>
    </p:spTree>
    <p:extLst>
      <p:ext uri="{BB962C8B-B14F-4D97-AF65-F5344CB8AC3E}">
        <p14:creationId xmlns:p14="http://schemas.microsoft.com/office/powerpoint/2010/main" val="334359715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71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400" y="1143000"/>
            <a:ext cx="6060001" cy="516000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04800" y="304800"/>
            <a:ext cx="762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Frequency distribution of tips at restaurants. 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1295400"/>
            <a:ext cx="2362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Which one is the real data?</a:t>
            </a:r>
          </a:p>
          <a:p>
            <a:r>
              <a:rPr lang="en-US" dirty="0"/>
              <a:t>What features lead you to this conclusion?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3400" y="2819400"/>
            <a:ext cx="2057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Panel 11: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Skewed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Multiple peaks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Outliers </a:t>
            </a:r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6067995" y="3886200"/>
            <a:ext cx="1321279" cy="11411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950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Visual </a:t>
            </a:r>
            <a:r>
              <a:rPr lang="en-US" i="1" dirty="0"/>
              <a:t>t</a:t>
            </a:r>
            <a:r>
              <a:rPr lang="en-US" dirty="0"/>
              <a:t>-test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72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00" y="1371600"/>
            <a:ext cx="4365714" cy="443428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447800"/>
            <a:ext cx="36576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dirty="0"/>
              <a:t>For each data set, the observations are shown as points and the group means as crosses. </a:t>
            </a:r>
          </a:p>
          <a:p>
            <a:pPr>
              <a:spcAft>
                <a:spcPts val="1200"/>
              </a:spcAft>
            </a:pPr>
            <a:r>
              <a:rPr lang="en-US" dirty="0"/>
              <a:t>The accused (real data) is hidden amongst eight innocents. </a:t>
            </a:r>
          </a:p>
          <a:p>
            <a:pPr>
              <a:spcAft>
                <a:spcPts val="1200"/>
              </a:spcAft>
            </a:pPr>
            <a:r>
              <a:rPr lang="en-US" dirty="0"/>
              <a:t>Can you spot him?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3400" y="3886200"/>
            <a:ext cx="3429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Panel 3: a larger difference among the group means</a:t>
            </a:r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7392149" y="1565696"/>
            <a:ext cx="1321279" cy="11411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579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Visual tests for linear models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73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362200"/>
            <a:ext cx="7933334" cy="386142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143000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idea can be extended to visual inference for a wide range of hypotheses in linear models.</a:t>
            </a:r>
          </a:p>
          <a:p>
            <a:r>
              <a:rPr lang="en-US" dirty="0"/>
              <a:t>Main idea:  Numerical test </a:t>
            </a:r>
            <a:r>
              <a:rPr lang="en-US" dirty="0">
                <a:sym typeface="Symbol"/>
              </a:rPr>
              <a:t> Visual test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762000" y="6350625"/>
            <a:ext cx="72390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200" dirty="0">
                <a:solidFill>
                  <a:prstClr val="black"/>
                </a:solidFill>
              </a:rPr>
              <a:t>From: </a:t>
            </a:r>
            <a:r>
              <a:rPr lang="en-US" sz="1200" dirty="0" err="1">
                <a:solidFill>
                  <a:prstClr val="black"/>
                </a:solidFill>
              </a:rPr>
              <a:t>Majumder</a:t>
            </a:r>
            <a:r>
              <a:rPr lang="en-US" sz="1200" dirty="0">
                <a:solidFill>
                  <a:prstClr val="black"/>
                </a:solidFill>
              </a:rPr>
              <a:t> </a:t>
            </a:r>
            <a:r>
              <a:rPr lang="en-US" sz="1200" dirty="0" err="1">
                <a:solidFill>
                  <a:prstClr val="black"/>
                </a:solidFill>
              </a:rPr>
              <a:t>etal</a:t>
            </a:r>
            <a:r>
              <a:rPr lang="en-US" sz="1200" dirty="0">
                <a:solidFill>
                  <a:prstClr val="black"/>
                </a:solidFill>
              </a:rPr>
              <a:t> (2013) Validation of Visual Statistical Inference, Applied to Linear Models, </a:t>
            </a:r>
            <a:r>
              <a:rPr lang="en-US" sz="1200" i="1" dirty="0">
                <a:solidFill>
                  <a:prstClr val="black"/>
                </a:solidFill>
              </a:rPr>
              <a:t>JASA</a:t>
            </a:r>
            <a:endParaRPr lang="en-US" sz="12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112090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Visual inference: Power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74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7200" y="12192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Some statistical tests have greater </a:t>
            </a:r>
            <a:r>
              <a:rPr lang="en-US" dirty="0">
                <a:solidFill>
                  <a:srgbClr val="FF0000"/>
                </a:solidFill>
              </a:rPr>
              <a:t>power</a:t>
            </a:r>
            <a:r>
              <a:rPr lang="en-US" dirty="0"/>
              <a:t> to detect a non-null effect</a:t>
            </a:r>
          </a:p>
          <a:p>
            <a:r>
              <a:rPr lang="en-US" dirty="0"/>
              <a:t>What can be said about the power of different graphical methods for visual inference?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4895" y="2514600"/>
            <a:ext cx="5911905" cy="331809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1979928"/>
            <a:ext cx="8119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Graphs of wind direction and arrival delays for incoming flights to Phoenix airport.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2667000"/>
            <a:ext cx="2209800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1: polar scatterplot, delay=radius, wind=angle</a:t>
            </a:r>
          </a:p>
          <a:p>
            <a:pPr>
              <a:spcAft>
                <a:spcPts val="600"/>
              </a:spcAft>
            </a:pPr>
            <a:r>
              <a:rPr lang="en-US" dirty="0"/>
              <a:t>2: boxplots of delay grouped by angle</a:t>
            </a:r>
          </a:p>
          <a:p>
            <a:pPr>
              <a:spcAft>
                <a:spcPts val="600"/>
              </a:spcAft>
            </a:pPr>
            <a:r>
              <a:rPr lang="en-US" dirty="0"/>
              <a:t>Which is easier?</a:t>
            </a:r>
          </a:p>
          <a:p>
            <a:pPr>
              <a:spcAft>
                <a:spcPts val="600"/>
              </a:spcAft>
            </a:pPr>
            <a:endParaRPr lang="en-US" dirty="0"/>
          </a:p>
          <a:p>
            <a:pPr>
              <a:spcAft>
                <a:spcPts val="600"/>
              </a:spcAft>
            </a:pPr>
            <a:r>
              <a:rPr lang="en-US" dirty="0"/>
              <a:t>Which is the real data?</a:t>
            </a:r>
          </a:p>
        </p:txBody>
      </p:sp>
      <p:sp>
        <p:nvSpPr>
          <p:cNvPr id="8" name="Rectangle 7"/>
          <p:cNvSpPr>
            <a:spLocks noChangeAspect="1"/>
          </p:cNvSpPr>
          <p:nvPr/>
        </p:nvSpPr>
        <p:spPr>
          <a:xfrm>
            <a:off x="6392174" y="4493300"/>
            <a:ext cx="1154502" cy="1066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>
            <a:spLocks noChangeAspect="1"/>
          </p:cNvSpPr>
          <p:nvPr/>
        </p:nvSpPr>
        <p:spPr>
          <a:xfrm>
            <a:off x="6400800" y="2743200"/>
            <a:ext cx="1154502" cy="1066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177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Visual inference: Discussion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can we learn from this approach?</a:t>
            </a:r>
          </a:p>
          <a:p>
            <a:pPr lvl="1"/>
            <a:r>
              <a:rPr lang="en-US" dirty="0"/>
              <a:t>To what extent can visual inference substitute for numerical statistical inference?</a:t>
            </a:r>
          </a:p>
          <a:p>
            <a:pPr lvl="1"/>
            <a:r>
              <a:rPr lang="en-US" dirty="0"/>
              <a:t>How to study this more?</a:t>
            </a:r>
          </a:p>
          <a:p>
            <a:pPr lvl="2"/>
            <a:r>
              <a:rPr lang="en-US" dirty="0"/>
              <a:t>How many observers to declare some effect “significant”</a:t>
            </a:r>
          </a:p>
          <a:p>
            <a:pPr lvl="2"/>
            <a:r>
              <a:rPr lang="en-US" dirty="0"/>
              <a:t>Can we use this paradigm to study observer differences?</a:t>
            </a:r>
          </a:p>
          <a:p>
            <a:pPr lvl="2"/>
            <a:r>
              <a:rPr lang="en-US" dirty="0"/>
              <a:t>Can we use this to study the effectiveness of different graph types or forms?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49045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399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391835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799" y="350196"/>
            <a:ext cx="5481279" cy="1624520"/>
          </a:xfrm>
        </p:spPr>
        <p:txBody>
          <a:bodyPr anchor="ctr">
            <a:normAutofit/>
          </a:bodyPr>
          <a:lstStyle/>
          <a:p>
            <a:r>
              <a:rPr lang="en-US" sz="3500" dirty="0"/>
              <a:t>Visual inference: Discussion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04800" y="1974716"/>
            <a:ext cx="5481279" cy="4381634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sz="2400" dirty="0"/>
              <a:t>What can we learn from this approach?</a:t>
            </a:r>
          </a:p>
          <a:p>
            <a:pPr marL="0" indent="0">
              <a:lnSpc>
                <a:spcPct val="90000"/>
              </a:lnSpc>
              <a:buNone/>
            </a:pPr>
            <a:endParaRPr lang="en-US" sz="1400" dirty="0"/>
          </a:p>
          <a:p>
            <a:pPr>
              <a:lnSpc>
                <a:spcPct val="90000"/>
              </a:lnSpc>
            </a:pPr>
            <a:r>
              <a:rPr lang="en-US" sz="1800" dirty="0"/>
              <a:t>To what extent can visual inference substitute for numerical statistical inference?</a:t>
            </a:r>
          </a:p>
          <a:p>
            <a:pPr>
              <a:lnSpc>
                <a:spcPct val="90000"/>
              </a:lnSpc>
            </a:pPr>
            <a:r>
              <a:rPr lang="en-US" sz="1800" dirty="0"/>
              <a:t>How to study this more?</a:t>
            </a:r>
          </a:p>
          <a:p>
            <a:pPr lvl="1">
              <a:lnSpc>
                <a:spcPct val="90000"/>
              </a:lnSpc>
            </a:pPr>
            <a:r>
              <a:rPr lang="en-US" sz="1800" dirty="0"/>
              <a:t>How many observers to declare some effect “significant”</a:t>
            </a:r>
          </a:p>
          <a:p>
            <a:pPr lvl="1">
              <a:lnSpc>
                <a:spcPct val="90000"/>
              </a:lnSpc>
            </a:pPr>
            <a:r>
              <a:rPr lang="en-US" sz="1800" dirty="0"/>
              <a:t>Can we use this paradigm to study observer differences?</a:t>
            </a:r>
          </a:p>
          <a:p>
            <a:pPr lvl="1">
              <a:lnSpc>
                <a:spcPct val="90000"/>
              </a:lnSpc>
            </a:pPr>
            <a:r>
              <a:rPr lang="en-US" sz="1800" dirty="0"/>
              <a:t>Can we use this to study the effectiveness of different graph types or forms?</a:t>
            </a:r>
          </a:p>
        </p:txBody>
      </p:sp>
      <p:pic>
        <p:nvPicPr>
          <p:cNvPr id="6" name="Picture 5" descr="Magnifying glass showing decling performance">
            <a:extLst>
              <a:ext uri="{FF2B5EF4-FFF2-40B4-BE49-F238E27FC236}">
                <a16:creationId xmlns:a16="http://schemas.microsoft.com/office/drawing/2014/main" id="{76C885A5-B173-10D2-DAAB-14853D781A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443" r="43006" b="-2"/>
          <a:stretch/>
        </p:blipFill>
        <p:spPr>
          <a:xfrm>
            <a:off x="5791200" y="1"/>
            <a:ext cx="3357918" cy="68580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549390" y="6356350"/>
            <a:ext cx="24003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21225AB-15B9-4C79-A121-04D1DC7E2307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76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453221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Online studies: Demographics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77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7200" y="1219200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It is relatively easy to conduct online studies of graph perception.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 validity &amp; comprehensibility of results, it is often crucial to examine possible </a:t>
            </a:r>
            <a:r>
              <a:rPr lang="en-US" dirty="0">
                <a:solidFill>
                  <a:srgbClr val="0070C0"/>
                </a:solidFill>
              </a:rPr>
              <a:t>demographic variables </a:t>
            </a:r>
            <a:r>
              <a:rPr lang="en-US" dirty="0"/>
              <a:t>that relate to the outcome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882" y="2286000"/>
            <a:ext cx="6047143" cy="368333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537407" y="2438400"/>
            <a:ext cx="22859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What was the effect of various subject variables on outcome in a lineup task?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3400" y="6172200"/>
            <a:ext cx="7543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from </a:t>
            </a:r>
            <a:r>
              <a:rPr lang="en-US" sz="1200" dirty="0" err="1"/>
              <a:t>VanderPlas</a:t>
            </a:r>
            <a:r>
              <a:rPr lang="en-US" sz="1200" dirty="0"/>
              <a:t> (2015), </a:t>
            </a:r>
            <a:r>
              <a:rPr lang="en-US" sz="1200" i="1" dirty="0"/>
              <a:t>Perception in statistical graphics</a:t>
            </a:r>
            <a:r>
              <a:rPr lang="en-US" sz="1200" dirty="0"/>
              <a:t>, PhD thesis, Iowa State U, Fig. 4.5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537407" y="3299610"/>
            <a:ext cx="20574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Various demographic variables are ordered here by the effect size for differences among various groups.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537407" y="4602202"/>
            <a:ext cx="20574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When several visual displays are compared, important to consider interactions – some people may do better with some displays.</a:t>
            </a:r>
          </a:p>
        </p:txBody>
      </p:sp>
    </p:spTree>
    <p:extLst>
      <p:ext uri="{BB962C8B-B14F-4D97-AF65-F5344CB8AC3E}">
        <p14:creationId xmlns:p14="http://schemas.microsoft.com/office/powerpoint/2010/main" val="268086331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Discussion questions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Why is human factor research in graphics useful &amp; important?</a:t>
            </a:r>
          </a:p>
          <a:p>
            <a:pPr lvl="1"/>
            <a:r>
              <a:rPr lang="en-US" dirty="0"/>
              <a:t>How can it make a difference?</a:t>
            </a:r>
          </a:p>
          <a:p>
            <a:r>
              <a:rPr lang="en-US" dirty="0"/>
              <a:t>What methods are available to study this?</a:t>
            </a:r>
          </a:p>
          <a:p>
            <a:pPr lvl="1"/>
            <a:r>
              <a:rPr lang="en-US" dirty="0"/>
              <a:t>What is the task?</a:t>
            </a:r>
          </a:p>
          <a:p>
            <a:pPr lvl="1"/>
            <a:r>
              <a:rPr lang="en-US" dirty="0"/>
              <a:t>How to measure </a:t>
            </a:r>
            <a:r>
              <a:rPr lang="en-US"/>
              <a:t>“performance”?</a:t>
            </a:r>
            <a:endParaRPr lang="en-US" dirty="0"/>
          </a:p>
          <a:p>
            <a:r>
              <a:rPr lang="en-US" dirty="0"/>
              <a:t>What have we learned?</a:t>
            </a:r>
          </a:p>
          <a:p>
            <a:r>
              <a:rPr lang="en-US" dirty="0"/>
              <a:t>How to go forward?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1822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Navigation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2671324"/>
            <a:ext cx="7143750" cy="35337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19200"/>
            <a:ext cx="822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more modern design integrates a wider variety of displays in a touch-screen device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Are there too many options or features?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What features demand the most pilot </a:t>
            </a:r>
            <a:r>
              <a:rPr lang="en-US" dirty="0">
                <a:solidFill>
                  <a:srgbClr val="0070C0"/>
                </a:solidFill>
              </a:rPr>
              <a:t>attention</a:t>
            </a:r>
            <a:r>
              <a:rPr lang="en-US" dirty="0"/>
              <a:t> or distract attention from flying?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How to study the efficacy of alternative visual display designs?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85800" y="6331792"/>
            <a:ext cx="75247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Rockwell-Collins Air King control panel</a:t>
            </a:r>
          </a:p>
        </p:txBody>
      </p:sp>
    </p:spTree>
    <p:extLst>
      <p:ext uri="{BB962C8B-B14F-4D97-AF65-F5344CB8AC3E}">
        <p14:creationId xmlns:p14="http://schemas.microsoft.com/office/powerpoint/2010/main" val="19430568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BBA570-B553-92A2-FAFB-AF67FDF63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Driving Apps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32497A-27CF-E67D-A118-4DE6A587B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9</a:t>
            </a:fld>
            <a:endParaRPr lang="en-US"/>
          </a:p>
        </p:txBody>
      </p:sp>
      <p:pic>
        <p:nvPicPr>
          <p:cNvPr id="5" name="Picture 4" descr="A screenshot of a phone&#10;&#10;Description automatically generated">
            <a:extLst>
              <a:ext uri="{FF2B5EF4-FFF2-40B4-BE49-F238E27FC236}">
                <a16:creationId xmlns:a16="http://schemas.microsoft.com/office/drawing/2014/main" id="{B449D95D-6779-612B-70DB-D18B95BBE9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263" y="1255400"/>
            <a:ext cx="5475652" cy="484485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5568982-54FE-13D5-9574-2A32E10545B6}"/>
              </a:ext>
            </a:extLst>
          </p:cNvPr>
          <p:cNvSpPr txBox="1"/>
          <p:nvPr/>
        </p:nvSpPr>
        <p:spPr>
          <a:xfrm>
            <a:off x="6096000" y="1371600"/>
            <a:ext cx="257773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3D-like display: focus attention on where you are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Next turn indicator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Lane assist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Show alternative routes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Dynamic traffic notices</a:t>
            </a:r>
          </a:p>
        </p:txBody>
      </p:sp>
    </p:spTree>
    <p:extLst>
      <p:ext uri="{BB962C8B-B14F-4D97-AF65-F5344CB8AC3E}">
        <p14:creationId xmlns:p14="http://schemas.microsoft.com/office/powerpoint/2010/main" val="668847074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 w="22225">
          <a:solidFill>
            <a:srgbClr val="FF0000"/>
          </a:solidFill>
          <a:tailEnd type="arrow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15349</TotalTime>
  <Words>4837</Words>
  <Application>Microsoft Office PowerPoint</Application>
  <PresentationFormat>On-screen Show (4:3)</PresentationFormat>
  <Paragraphs>658</Paragraphs>
  <Slides>78</Slides>
  <Notes>1</Notes>
  <HiddenSlides>3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78</vt:i4>
      </vt:variant>
    </vt:vector>
  </HeadingPairs>
  <TitlesOfParts>
    <vt:vector size="86" baseType="lpstr">
      <vt:lpstr>Arial</vt:lpstr>
      <vt:lpstr>Calibri</vt:lpstr>
      <vt:lpstr>Cambria Math</vt:lpstr>
      <vt:lpstr>Lucida Console</vt:lpstr>
      <vt:lpstr>Symbol</vt:lpstr>
      <vt:lpstr>Wingdings</vt:lpstr>
      <vt:lpstr>1_Office Theme</vt:lpstr>
      <vt:lpstr>Equation</vt:lpstr>
      <vt:lpstr>Human Factors Research: How to tell what works</vt:lpstr>
      <vt:lpstr>PowerPoint Presentation</vt:lpstr>
      <vt:lpstr>Today’s Topics</vt:lpstr>
      <vt:lpstr>Psychological issues in human factors</vt:lpstr>
      <vt:lpstr>Control room display</vt:lpstr>
      <vt:lpstr>Traffic control display</vt:lpstr>
      <vt:lpstr>Navigation</vt:lpstr>
      <vt:lpstr>Navigation</vt:lpstr>
      <vt:lpstr>Driving Apps</vt:lpstr>
      <vt:lpstr>Financial trading desk</vt:lpstr>
      <vt:lpstr>Dashboards: Financial trading</vt:lpstr>
      <vt:lpstr>Dashboards: Customer service</vt:lpstr>
      <vt:lpstr>Elements of UI Design</vt:lpstr>
      <vt:lpstr>Empirical studies of graphs How can we tell what works? </vt:lpstr>
      <vt:lpstr>Human factors vs. Psychology</vt:lpstr>
      <vt:lpstr>Psychophysical methods</vt:lpstr>
      <vt:lpstr>Psychophysical methods: tasks</vt:lpstr>
      <vt:lpstr>Signal detection theory</vt:lpstr>
      <vt:lpstr>Signal detection theory: measures</vt:lpstr>
      <vt:lpstr>SDT: Visual search task</vt:lpstr>
      <vt:lpstr>Magnitude estimation</vt:lpstr>
      <vt:lpstr>Magnitude estimation: time, number, length</vt:lpstr>
      <vt:lpstr>Discrimination: Pies vs. dot charts</vt:lpstr>
      <vt:lpstr>Discrimination: Pies vs. bar charts</vt:lpstr>
      <vt:lpstr>Stevens’ Power Law</vt:lpstr>
      <vt:lpstr>Stevens’ Power Law: log-log form</vt:lpstr>
      <vt:lpstr>Power Law: Origin story</vt:lpstr>
      <vt:lpstr>Power Law: Brightness</vt:lpstr>
      <vt:lpstr>Magnitude estimation &amp; memory</vt:lpstr>
      <vt:lpstr>Visual search tasks</vt:lpstr>
      <vt:lpstr>Visual search experiment</vt:lpstr>
      <vt:lpstr>Visual search experiment</vt:lpstr>
      <vt:lpstr>Running graph perception experiments</vt:lpstr>
      <vt:lpstr>e-prime</vt:lpstr>
      <vt:lpstr>e-prime</vt:lpstr>
      <vt:lpstr>PsychoPy</vt:lpstr>
      <vt:lpstr>Amazon Mechanical Turk</vt:lpstr>
      <vt:lpstr>Studies of Graph Perception</vt:lpstr>
      <vt:lpstr>Early studies: Circles vs. bars</vt:lpstr>
      <vt:lpstr>Graph perception: Elementary perceptual tasks</vt:lpstr>
      <vt:lpstr>Cleveland &amp; McGill experiments</vt:lpstr>
      <vt:lpstr>Cleveland &amp; McGill experiments</vt:lpstr>
      <vt:lpstr>Cleveland &amp; McGill experiments</vt:lpstr>
      <vt:lpstr>Heer &amp; Bostock: MTurk experiments</vt:lpstr>
      <vt:lpstr>Heer &amp; Bostock: results</vt:lpstr>
      <vt:lpstr>Heer &amp; Bostock: results</vt:lpstr>
      <vt:lpstr>Effect of truncation in bar charts</vt:lpstr>
      <vt:lpstr>Effect of truncation in bar charts</vt:lpstr>
      <vt:lpstr>Simkin &amp; Hastie: accuracy and RT</vt:lpstr>
      <vt:lpstr>Simkin &amp; Hastie: processing stages</vt:lpstr>
      <vt:lpstr>Simkin &amp; Hastie: processing stages</vt:lpstr>
      <vt:lpstr>Hollands &amp; Spence: Discrimination analysis</vt:lpstr>
      <vt:lpstr>Hollands &amp; Spence: results</vt:lpstr>
      <vt:lpstr>Are pies ever better?</vt:lpstr>
      <vt:lpstr>More pie studies: Skau &amp; Kosera</vt:lpstr>
      <vt:lpstr>More pie studies: Skau &amp; Kosera</vt:lpstr>
      <vt:lpstr>Task analysis</vt:lpstr>
      <vt:lpstr>Eye-tracking studies</vt:lpstr>
      <vt:lpstr>Viewing a bar chart</vt:lpstr>
      <vt:lpstr>Viewing web pages</vt:lpstr>
      <vt:lpstr>Viewing web pages</vt:lpstr>
      <vt:lpstr>Viewing web pages</vt:lpstr>
      <vt:lpstr>Accessibility of data visualization</vt:lpstr>
      <vt:lpstr>Accessibility of graph captions</vt:lpstr>
      <vt:lpstr>Accessibility of graph captions</vt:lpstr>
      <vt:lpstr>Study design</vt:lpstr>
      <vt:lpstr>BrailleR package</vt:lpstr>
      <vt:lpstr>Visual inference</vt:lpstr>
      <vt:lpstr>Visual inference: Lineup protocol</vt:lpstr>
      <vt:lpstr>Visual inference: Lineup protocol</vt:lpstr>
      <vt:lpstr>PowerPoint Presentation</vt:lpstr>
      <vt:lpstr>Visual t-test</vt:lpstr>
      <vt:lpstr>Visual tests for linear models</vt:lpstr>
      <vt:lpstr>Visual inference: Power</vt:lpstr>
      <vt:lpstr>Visual inference: Discussion</vt:lpstr>
      <vt:lpstr>Visual inference: Discussion</vt:lpstr>
      <vt:lpstr>Online studies: Demographics</vt:lpstr>
      <vt:lpstr>Discussion questions</vt:lpstr>
    </vt:vector>
  </TitlesOfParts>
  <Company>YORK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HumanFactors</dc:title>
  <dc:creator>Michael Friendly</dc:creator>
  <cp:lastModifiedBy>Michael L Friendly</cp:lastModifiedBy>
  <cp:revision>253</cp:revision>
  <dcterms:created xsi:type="dcterms:W3CDTF">2017-10-14T20:35:56Z</dcterms:created>
  <dcterms:modified xsi:type="dcterms:W3CDTF">2024-02-15T16:07:42Z</dcterms:modified>
</cp:coreProperties>
</file>